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76" r:id="rId2"/>
    <p:sldId id="283" r:id="rId3"/>
    <p:sldId id="258" r:id="rId4"/>
    <p:sldId id="303" r:id="rId5"/>
    <p:sldId id="286" r:id="rId6"/>
    <p:sldId id="304" r:id="rId7"/>
    <p:sldId id="323" r:id="rId8"/>
    <p:sldId id="300" r:id="rId9"/>
    <p:sldId id="324" r:id="rId10"/>
    <p:sldId id="325" r:id="rId11"/>
    <p:sldId id="326" r:id="rId12"/>
    <p:sldId id="310" r:id="rId13"/>
    <p:sldId id="302" r:id="rId14"/>
    <p:sldId id="256" r:id="rId15"/>
    <p:sldId id="296" r:id="rId16"/>
    <p:sldId id="257" r:id="rId17"/>
    <p:sldId id="311" r:id="rId18"/>
    <p:sldId id="259" r:id="rId19"/>
    <p:sldId id="260" r:id="rId20"/>
    <p:sldId id="261" r:id="rId21"/>
    <p:sldId id="312" r:id="rId22"/>
    <p:sldId id="313" r:id="rId23"/>
    <p:sldId id="262" r:id="rId24"/>
    <p:sldId id="263" r:id="rId25"/>
    <p:sldId id="265" r:id="rId26"/>
    <p:sldId id="314" r:id="rId27"/>
    <p:sldId id="315" r:id="rId28"/>
    <p:sldId id="316" r:id="rId29"/>
    <p:sldId id="317" r:id="rId30"/>
    <p:sldId id="279" r:id="rId31"/>
    <p:sldId id="266" r:id="rId32"/>
    <p:sldId id="319" r:id="rId33"/>
    <p:sldId id="292" r:id="rId34"/>
    <p:sldId id="297" r:id="rId35"/>
    <p:sldId id="281" r:id="rId36"/>
    <p:sldId id="267" r:id="rId37"/>
    <p:sldId id="268" r:id="rId38"/>
    <p:sldId id="270" r:id="rId39"/>
    <p:sldId id="298" r:id="rId40"/>
    <p:sldId id="271" r:id="rId41"/>
    <p:sldId id="320" r:id="rId42"/>
    <p:sldId id="299" r:id="rId43"/>
    <p:sldId id="272" r:id="rId44"/>
    <p:sldId id="321" r:id="rId45"/>
    <p:sldId id="274" r:id="rId46"/>
    <p:sldId id="293" r:id="rId47"/>
    <p:sldId id="275" r:id="rId48"/>
    <p:sldId id="327" r:id="rId49"/>
    <p:sldId id="295" r:id="rId50"/>
    <p:sldId id="306" r:id="rId51"/>
    <p:sldId id="308" r:id="rId52"/>
    <p:sldId id="309" r:id="rId53"/>
    <p:sldId id="3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283"/>
            <p14:sldId id="258"/>
            <p14:sldId id="303"/>
            <p14:sldId id="286"/>
            <p14:sldId id="304"/>
            <p14:sldId id="323"/>
            <p14:sldId id="300"/>
            <p14:sldId id="324"/>
            <p14:sldId id="325"/>
            <p14:sldId id="326"/>
            <p14:sldId id="310"/>
            <p14:sldId id="302"/>
            <p14:sldId id="256"/>
            <p14:sldId id="296"/>
            <p14:sldId id="257"/>
            <p14:sldId id="311"/>
            <p14:sldId id="259"/>
            <p14:sldId id="260"/>
            <p14:sldId id="261"/>
            <p14:sldId id="312"/>
            <p14:sldId id="313"/>
            <p14:sldId id="262"/>
            <p14:sldId id="263"/>
            <p14:sldId id="265"/>
            <p14:sldId id="314"/>
            <p14:sldId id="315"/>
            <p14:sldId id="316"/>
            <p14:sldId id="317"/>
            <p14:sldId id="279"/>
            <p14:sldId id="266"/>
            <p14:sldId id="319"/>
            <p14:sldId id="292"/>
            <p14:sldId id="297"/>
            <p14:sldId id="281"/>
            <p14:sldId id="267"/>
            <p14:sldId id="268"/>
            <p14:sldId id="270"/>
            <p14:sldId id="298"/>
            <p14:sldId id="271"/>
            <p14:sldId id="320"/>
            <p14:sldId id="299"/>
            <p14:sldId id="272"/>
            <p14:sldId id="321"/>
            <p14:sldId id="274"/>
            <p14:sldId id="293"/>
            <p14:sldId id="275"/>
            <p14:sldId id="327"/>
            <p14:sldId id="295"/>
            <p14:sldId id="306"/>
            <p14:sldId id="308"/>
            <p14:sldId id="309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780" autoAdjust="0"/>
  </p:normalViewPr>
  <p:slideViewPr>
    <p:cSldViewPr snapToGrid="0">
      <p:cViewPr>
        <p:scale>
          <a:sx n="100" d="100"/>
          <a:sy n="100" d="100"/>
        </p:scale>
        <p:origin x="1212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2018-08-06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959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4BEC5-F7FB-4647-82A0-ECB73A1BC5A0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536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4.png"/><Relationship Id="rId18" Type="http://schemas.openxmlformats.org/officeDocument/2006/relationships/image" Target="../media/image44.png"/><Relationship Id="rId3" Type="http://schemas.openxmlformats.org/officeDocument/2006/relationships/image" Target="../media/image18.pn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6.png"/><Relationship Id="rId10" Type="http://schemas.openxmlformats.org/officeDocument/2006/relationships/image" Target="../media/image25.png"/><Relationship Id="rId19" Type="http://schemas.openxmlformats.org/officeDocument/2006/relationships/image" Target="../media/image45.png"/><Relationship Id="rId4" Type="http://schemas.openxmlformats.org/officeDocument/2006/relationships/image" Target="../media/image19.png"/><Relationship Id="rId9" Type="http://schemas.openxmlformats.org/officeDocument/2006/relationships/image" Target="../media/image43.png"/><Relationship Id="rId14" Type="http://schemas.openxmlformats.org/officeDocument/2006/relationships/image" Target="../media/image35.png"/><Relationship Id="rId22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3" Type="http://schemas.openxmlformats.org/officeDocument/2006/relationships/image" Target="../media/image41.png"/><Relationship Id="rId7" Type="http://schemas.openxmlformats.org/officeDocument/2006/relationships/image" Target="../media/image26.png"/><Relationship Id="rId12" Type="http://schemas.openxmlformats.org/officeDocument/2006/relationships/image" Target="../media/image46.png"/><Relationship Id="rId2" Type="http://schemas.openxmlformats.org/officeDocument/2006/relationships/image" Target="../media/image40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34.png"/><Relationship Id="rId1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0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8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09.png"/><Relationship Id="rId7" Type="http://schemas.openxmlformats.org/officeDocument/2006/relationships/image" Target="../media/image130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0.png"/><Relationship Id="rId5" Type="http://schemas.openxmlformats.org/officeDocument/2006/relationships/image" Target="../media/image11.png"/><Relationship Id="rId10" Type="http://schemas.openxmlformats.org/officeDocument/2006/relationships/image" Target="../media/image160.png"/><Relationship Id="rId4" Type="http://schemas.openxmlformats.org/officeDocument/2006/relationships/image" Target="../media/image110.png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1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3" Type="http://schemas.openxmlformats.org/officeDocument/2006/relationships/image" Target="../media/image133.jpg"/><Relationship Id="rId7" Type="http://schemas.openxmlformats.org/officeDocument/2006/relationships/image" Target="../media/image137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jpg"/><Relationship Id="rId9" Type="http://schemas.openxmlformats.org/officeDocument/2006/relationships/image" Target="../media/image13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0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20.png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6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1587874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Developing </a:t>
            </a:r>
            <a:br>
              <a:rPr lang="en-CA" dirty="0" smtClean="0"/>
            </a:br>
            <a:r>
              <a:rPr lang="en-CA" dirty="0" smtClean="0"/>
              <a:t>theoretical and experimental tools for a hybrid quantum simulation using trapped ions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4611273"/>
            <a:ext cx="9144000" cy="713153"/>
          </a:xfrm>
        </p:spPr>
        <p:txBody>
          <a:bodyPr>
            <a:normAutofit lnSpcReduction="10000"/>
          </a:bodyPr>
          <a:lstStyle/>
          <a:p>
            <a:r>
              <a:rPr lang="en-CA" sz="2000" dirty="0" smtClean="0"/>
              <a:t>Sainath Motlakunta</a:t>
            </a:r>
          </a:p>
          <a:p>
            <a:r>
              <a:rPr lang="en-CA" sz="2000" dirty="0" smtClean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CA" dirty="0"/>
              <a:t>Phonon mediated spin-spin interactions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5441917" y="4774191"/>
            <a:ext cx="2354175" cy="1741946"/>
            <a:chOff x="4292599" y="4245794"/>
            <a:chExt cx="2354175" cy="1741946"/>
          </a:xfrm>
        </p:grpSpPr>
        <p:sp>
          <p:nvSpPr>
            <p:cNvPr id="3" name="Freeform 2"/>
            <p:cNvSpPr/>
            <p:nvPr/>
          </p:nvSpPr>
          <p:spPr>
            <a:xfrm>
              <a:off x="5214043" y="4310974"/>
              <a:ext cx="1432731" cy="969207"/>
            </a:xfrm>
            <a:custGeom>
              <a:avLst/>
              <a:gdLst>
                <a:gd name="connsiteX0" fmla="*/ 0 w 1552575"/>
                <a:gd name="connsiteY0" fmla="*/ 9525 h 1676402"/>
                <a:gd name="connsiteX1" fmla="*/ 781050 w 1552575"/>
                <a:gd name="connsiteY1" fmla="*/ 1676400 h 1676402"/>
                <a:gd name="connsiteX2" fmla="*/ 1552575 w 1552575"/>
                <a:gd name="connsiteY2" fmla="*/ 0 h 167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676402">
                  <a:moveTo>
                    <a:pt x="0" y="9525"/>
                  </a:moveTo>
                  <a:cubicBezTo>
                    <a:pt x="261144" y="843756"/>
                    <a:pt x="522288" y="1677987"/>
                    <a:pt x="781050" y="1676400"/>
                  </a:cubicBezTo>
                  <a:cubicBezTo>
                    <a:pt x="1039812" y="1674813"/>
                    <a:pt x="1296193" y="837406"/>
                    <a:pt x="1552575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596104" y="4999620"/>
              <a:ext cx="6854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166" y="4719060"/>
              <a:ext cx="10169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7084" y="4449836"/>
              <a:ext cx="13035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|↓↓ ⟩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blipFill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8914244" y="4694932"/>
            <a:ext cx="2339290" cy="1821205"/>
            <a:chOff x="9520987" y="3932316"/>
            <a:chExt cx="2339290" cy="1821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9520987" y="3932316"/>
              <a:ext cx="2339290" cy="1821205"/>
              <a:chOff x="8371669" y="3403919"/>
              <a:chExt cx="2339290" cy="1821205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|↑↓ 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010" y="3195716"/>
            <a:ext cx="1648580" cy="736600"/>
          </a:xfrm>
          <a:prstGeom prst="rect">
            <a:avLst/>
          </a:prstGeom>
        </p:spPr>
      </p:pic>
      <p:sp>
        <p:nvSpPr>
          <p:cNvPr id="61" name="Down Arrow 60"/>
          <p:cNvSpPr/>
          <p:nvPr/>
        </p:nvSpPr>
        <p:spPr>
          <a:xfrm>
            <a:off x="2084010" y="1829328"/>
            <a:ext cx="1840494" cy="11814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Down Arrow 62"/>
          <p:cNvSpPr/>
          <p:nvPr/>
        </p:nvSpPr>
        <p:spPr>
          <a:xfrm rot="10800000">
            <a:off x="2061205" y="4187132"/>
            <a:ext cx="1840494" cy="11814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>
            <a:off x="6950130" y="2398352"/>
            <a:ext cx="22202" cy="2862996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Down Arrow 80"/>
          <p:cNvSpPr/>
          <p:nvPr/>
        </p:nvSpPr>
        <p:spPr>
          <a:xfrm rot="10800000">
            <a:off x="2238503" y="4187132"/>
            <a:ext cx="1840494" cy="118148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6167007" y="1260531"/>
            <a:ext cx="2339290" cy="1707506"/>
            <a:chOff x="9520987" y="3322378"/>
            <a:chExt cx="2339290" cy="170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9520987" y="3322378"/>
              <a:ext cx="2339290" cy="1707506"/>
              <a:chOff x="8371669" y="2793981"/>
              <a:chExt cx="2339290" cy="1707506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8527017" y="2793981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0" name="TextBox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7017" y="2793981"/>
                    <a:ext cx="1080734" cy="5847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48" name="Group 47"/>
          <p:cNvGrpSpPr/>
          <p:nvPr/>
        </p:nvGrpSpPr>
        <p:grpSpPr>
          <a:xfrm>
            <a:off x="8783162" y="1236344"/>
            <a:ext cx="2339290" cy="1690552"/>
            <a:chOff x="9520987" y="3339332"/>
            <a:chExt cx="2339290" cy="1690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/>
            <p:cNvGrpSpPr/>
            <p:nvPr/>
          </p:nvGrpSpPr>
          <p:grpSpPr>
            <a:xfrm>
              <a:off x="9520987" y="3339332"/>
              <a:ext cx="2339290" cy="1690552"/>
              <a:chOff x="8371669" y="2810935"/>
              <a:chExt cx="2339290" cy="169055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509517" y="2810935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|↓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9517" y="2810935"/>
                    <a:ext cx="1080734" cy="58477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2" name="Straight Arrow Connector 61"/>
          <p:cNvCxnSpPr/>
          <p:nvPr/>
        </p:nvCxnSpPr>
        <p:spPr>
          <a:xfrm>
            <a:off x="9549895" y="2359076"/>
            <a:ext cx="22202" cy="2862996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45973" y="5927287"/>
            <a:ext cx="4316568" cy="38789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7607" y="6380755"/>
            <a:ext cx="28074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Cirac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Zoller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PRL 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4091 (1995)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Molmer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, Sorensen </a:t>
            </a:r>
            <a:r>
              <a:rPr lang="en-US" sz="1200" b="1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PRL</a:t>
            </a:r>
            <a:r>
              <a:rPr lang="en-US" sz="1200" dirty="0" smtClean="0">
                <a:solidFill>
                  <a:prstClr val="black"/>
                </a:solidFill>
                <a:latin typeface="Arial" pitchFamily="34" charset="0"/>
                <a:ea typeface="ＭＳ Ｐゴシック" charset="0"/>
                <a:cs typeface="Arial" pitchFamily="34" charset="0"/>
              </a:rPr>
              <a:t> 1835 (1999)</a:t>
            </a:r>
          </a:p>
        </p:txBody>
      </p:sp>
    </p:spTree>
    <p:extLst>
      <p:ext uri="{BB962C8B-B14F-4D97-AF65-F5344CB8AC3E}">
        <p14:creationId xmlns:p14="http://schemas.microsoft.com/office/powerpoint/2010/main" val="18006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CA" dirty="0"/>
              <a:t>Phonon mediated spin-spin interactions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 dirty="0"/>
          </a:p>
        </p:txBody>
      </p:sp>
      <p:grpSp>
        <p:nvGrpSpPr>
          <p:cNvPr id="71" name="Group 70"/>
          <p:cNvGrpSpPr/>
          <p:nvPr/>
        </p:nvGrpSpPr>
        <p:grpSpPr>
          <a:xfrm>
            <a:off x="8914244" y="4694932"/>
            <a:ext cx="2339290" cy="1821205"/>
            <a:chOff x="9520987" y="3932316"/>
            <a:chExt cx="2339290" cy="1821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9520987" y="3932316"/>
              <a:ext cx="2339290" cy="1821205"/>
              <a:chOff x="8371669" y="3403919"/>
              <a:chExt cx="2339290" cy="1821205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|↑↓ 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010" y="3195716"/>
            <a:ext cx="1648580" cy="736600"/>
          </a:xfrm>
          <a:prstGeom prst="rect">
            <a:avLst/>
          </a:prstGeom>
        </p:spPr>
      </p:pic>
      <p:sp>
        <p:nvSpPr>
          <p:cNvPr id="61" name="Down Arrow 60"/>
          <p:cNvSpPr/>
          <p:nvPr/>
        </p:nvSpPr>
        <p:spPr>
          <a:xfrm>
            <a:off x="2084010" y="1829328"/>
            <a:ext cx="1840494" cy="11814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Down Arrow 62"/>
          <p:cNvSpPr/>
          <p:nvPr/>
        </p:nvSpPr>
        <p:spPr>
          <a:xfrm rot="10800000">
            <a:off x="2061205" y="4187132"/>
            <a:ext cx="1840494" cy="11814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Down Arrow 80"/>
          <p:cNvSpPr/>
          <p:nvPr/>
        </p:nvSpPr>
        <p:spPr>
          <a:xfrm rot="10800000">
            <a:off x="2238503" y="4187132"/>
            <a:ext cx="1840494" cy="1181484"/>
          </a:xfrm>
          <a:prstGeom prst="downArrow">
            <a:avLst/>
          </a:prstGeom>
          <a:solidFill>
            <a:srgbClr val="70AD47">
              <a:alpha val="85098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/>
          <p:cNvGrpSpPr/>
          <p:nvPr/>
        </p:nvGrpSpPr>
        <p:grpSpPr>
          <a:xfrm>
            <a:off x="8783162" y="1236344"/>
            <a:ext cx="2339290" cy="1690552"/>
            <a:chOff x="9520987" y="3339332"/>
            <a:chExt cx="2339290" cy="16905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Group 49"/>
            <p:cNvGrpSpPr/>
            <p:nvPr/>
          </p:nvGrpSpPr>
          <p:grpSpPr>
            <a:xfrm>
              <a:off x="9520987" y="3339332"/>
              <a:ext cx="2339290" cy="1690552"/>
              <a:chOff x="8371669" y="2810935"/>
              <a:chExt cx="2339290" cy="1690552"/>
            </a:xfrm>
          </p:grpSpPr>
          <p:sp>
            <p:nvSpPr>
              <p:cNvPr id="51" name="Freeform 50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2" name="Straight Connector 51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8509517" y="2810935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|↓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09517" y="2810935"/>
                    <a:ext cx="1080734" cy="5847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6" name="TextBox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62" name="Straight Arrow Connector 61"/>
          <p:cNvCxnSpPr/>
          <p:nvPr/>
        </p:nvCxnSpPr>
        <p:spPr>
          <a:xfrm>
            <a:off x="9549895" y="2359076"/>
            <a:ext cx="22202" cy="2862996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3243" y="2179758"/>
            <a:ext cx="4434156" cy="682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1363" y="3338944"/>
            <a:ext cx="3760177" cy="90326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66129" y="4563091"/>
            <a:ext cx="4468874" cy="183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2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0" y="659423"/>
            <a:ext cx="11988120" cy="5539154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 rot="5400000">
            <a:off x="8405440" y="1652954"/>
            <a:ext cx="193429" cy="2057401"/>
          </a:xfrm>
          <a:prstGeom prst="rightBrace">
            <a:avLst>
              <a:gd name="adj1" fmla="val 8333"/>
              <a:gd name="adj2" fmla="val 2179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43901" y="2813054"/>
                <a:ext cx="14239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Detuning </a:t>
                </a:r>
                <a14:m>
                  <m:oMath xmlns:m="http://schemas.openxmlformats.org/officeDocument/2006/math">
                    <m:r>
                      <a:rPr lang="en-CA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901" y="2813054"/>
                <a:ext cx="1423980" cy="369332"/>
              </a:xfrm>
              <a:prstGeom prst="rect">
                <a:avLst/>
              </a:prstGeom>
              <a:blipFill>
                <a:blip r:embed="rId4"/>
                <a:stretch>
                  <a:fillRect l="-3863" t="-8197" r="-429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7200" y="6352143"/>
            <a:ext cx="9994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Simulate various interaction profiles by changing the detuning – restricted to only certain types of profiles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17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Types of Quantum simulation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38" y="1547446"/>
            <a:ext cx="10142724" cy="41397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sp>
        <p:nvSpPr>
          <p:cNvPr id="4" name="TextBox 3"/>
          <p:cNvSpPr txBox="1"/>
          <p:nvPr/>
        </p:nvSpPr>
        <p:spPr>
          <a:xfrm>
            <a:off x="838200" y="5837089"/>
            <a:ext cx="7669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Analog : Not Universal, restricted to simulation of certain types of Hamiltonians </a:t>
            </a:r>
          </a:p>
          <a:p>
            <a:r>
              <a:rPr lang="en-CA" dirty="0" smtClean="0"/>
              <a:t>Digital </a:t>
            </a:r>
            <a:r>
              <a:rPr lang="en-CA" dirty="0"/>
              <a:t>: </a:t>
            </a:r>
            <a:r>
              <a:rPr lang="en-CA" dirty="0" smtClean="0"/>
              <a:t>Universal, but errors in simulation due to digitization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925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2564"/>
            <a:ext cx="10515600" cy="1325563"/>
          </a:xfrm>
        </p:spPr>
        <p:txBody>
          <a:bodyPr/>
          <a:lstStyle/>
          <a:p>
            <a:pPr algn="ctr"/>
            <a:r>
              <a:rPr lang="en-CA" dirty="0" smtClean="0">
                <a:latin typeface="+mn-lt"/>
              </a:rPr>
              <a:t>Hybrid simulation – Analog + Digital</a:t>
            </a:r>
            <a:endParaRPr lang="en-CA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1" y="3101790"/>
            <a:ext cx="10515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800" b="1" dirty="0" smtClean="0"/>
              <a:t>Analog:</a:t>
            </a:r>
            <a:r>
              <a:rPr lang="en-CA" sz="2800" dirty="0" smtClean="0"/>
              <a:t> Choose </a:t>
            </a:r>
            <a:r>
              <a:rPr lang="en-CA" sz="2800" dirty="0"/>
              <a:t>an interaction profile that can </a:t>
            </a:r>
            <a:r>
              <a:rPr lang="en-CA" sz="2800" dirty="0" smtClean="0"/>
              <a:t>be </a:t>
            </a:r>
            <a:r>
              <a:rPr lang="en-CA" sz="2800" dirty="0"/>
              <a:t>engineered with global Raman beams</a:t>
            </a:r>
            <a:r>
              <a:rPr lang="en-CA" sz="2800" dirty="0" smtClean="0"/>
              <a:t>.   (</a:t>
            </a:r>
            <a:r>
              <a:rPr lang="en-CA" sz="2800" dirty="0" err="1" smtClean="0"/>
              <a:t>Molmer</a:t>
            </a:r>
            <a:r>
              <a:rPr lang="en-CA" sz="2800" dirty="0" smtClean="0"/>
              <a:t>-Sorensen scheme)</a:t>
            </a:r>
          </a:p>
          <a:p>
            <a:pPr algn="just"/>
            <a:endParaRPr lang="en-CA" sz="2800" dirty="0"/>
          </a:p>
          <a:p>
            <a:pPr algn="just"/>
            <a:r>
              <a:rPr lang="en-CA" sz="2800" b="1" dirty="0" smtClean="0"/>
              <a:t>Digital:</a:t>
            </a:r>
            <a:r>
              <a:rPr lang="en-CA" sz="2800" dirty="0" smtClean="0"/>
              <a:t> Supress </a:t>
            </a:r>
            <a:r>
              <a:rPr lang="en-CA" sz="2800" dirty="0"/>
              <a:t>unwanted interactions and scale </a:t>
            </a:r>
            <a:r>
              <a:rPr lang="en-CA" sz="2800" dirty="0" smtClean="0"/>
              <a:t>other </a:t>
            </a:r>
            <a:r>
              <a:rPr lang="en-CA" sz="2800" dirty="0"/>
              <a:t>spin interactions by </a:t>
            </a:r>
            <a:r>
              <a:rPr lang="en-CA" sz="2800" dirty="0" smtClean="0"/>
              <a:t>using single </a:t>
            </a:r>
            <a:r>
              <a:rPr lang="en-CA" sz="2800" dirty="0"/>
              <a:t>spin </a:t>
            </a:r>
            <a:r>
              <a:rPr lang="en-CA" sz="2800" dirty="0" smtClean="0"/>
              <a:t>operations only</a:t>
            </a:r>
          </a:p>
          <a:p>
            <a:pPr algn="just"/>
            <a:r>
              <a:rPr lang="en-CA" sz="2800" dirty="0" smtClean="0"/>
              <a:t>e.g</a:t>
            </a:r>
            <a:r>
              <a:rPr lang="en-CA" sz="2800" dirty="0"/>
              <a:t>., using laser induced site dependent </a:t>
            </a:r>
            <a:r>
              <a:rPr lang="en-CA" sz="2800" dirty="0" smtClean="0"/>
              <a:t>AC </a:t>
            </a:r>
            <a:r>
              <a:rPr lang="en-CA" sz="2800" dirty="0"/>
              <a:t>stark shift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0" y="1195492"/>
            <a:ext cx="5829300" cy="19062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0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914401" y="2664672"/>
            <a:ext cx="7913076" cy="10497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+mn-lt"/>
              </a:rPr>
              <a:t>Hybrid simulation – Analog + Digital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895" y="2848172"/>
            <a:ext cx="1762125" cy="485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19" y="2971996"/>
            <a:ext cx="952500" cy="238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4769" y="1833675"/>
            <a:ext cx="10299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Consider a chain of ions with internal flip-flop Hamiltonian and external AC Stark shift</a:t>
            </a:r>
            <a:endParaRPr lang="en-CA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814946" y="5087831"/>
            <a:ext cx="604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Created using an off-resonant laser beam with site dependent </a:t>
            </a:r>
          </a:p>
          <a:p>
            <a:r>
              <a:rPr lang="en-CA" dirty="0" smtClean="0"/>
              <a:t>intensity inducing a differential AC Stark shift 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69" y="2811176"/>
            <a:ext cx="3760177" cy="9032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66" y="4688420"/>
            <a:ext cx="3804448" cy="124558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87507" y="4627458"/>
            <a:ext cx="3727937" cy="12900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1830868" y="3763243"/>
            <a:ext cx="477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Created using a global </a:t>
            </a:r>
            <a:r>
              <a:rPr lang="en-CA" dirty="0" err="1" smtClean="0"/>
              <a:t>Molmer</a:t>
            </a:r>
            <a:r>
              <a:rPr lang="en-CA" dirty="0" smtClean="0"/>
              <a:t>-Sorensen scheme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4527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5143"/>
          <a:stretch/>
        </p:blipFill>
        <p:spPr>
          <a:xfrm>
            <a:off x="2153652" y="1654445"/>
            <a:ext cx="2085975" cy="5436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1623" y="2749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3600" dirty="0" smtClean="0"/>
              <a:t>Case of 2 ions</a:t>
            </a:r>
            <a:endParaRPr lang="en-CA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86870" y="1477801"/>
                <a:ext cx="495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70" y="1477801"/>
                <a:ext cx="495200" cy="461665"/>
              </a:xfrm>
              <a:prstGeom prst="rect">
                <a:avLst/>
              </a:prstGeom>
              <a:blipFill>
                <a:blip r:embed="rId3"/>
                <a:stretch>
                  <a:fillRect l="-1235" b="-131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32" y="2768318"/>
            <a:ext cx="11733923" cy="3240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1" r="44013" b="10741"/>
          <a:stretch/>
        </p:blipFill>
        <p:spPr>
          <a:xfrm>
            <a:off x="6997481" y="2768318"/>
            <a:ext cx="1909127" cy="3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14" y="3017220"/>
            <a:ext cx="10470776" cy="2768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652" y="1654445"/>
            <a:ext cx="2085975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652" y="2702895"/>
            <a:ext cx="2047875" cy="31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1" r="43755" b="14847"/>
          <a:stretch/>
        </p:blipFill>
        <p:spPr>
          <a:xfrm>
            <a:off x="7059027" y="2860057"/>
            <a:ext cx="1917919" cy="37309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61623" y="27491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3600" dirty="0" smtClean="0"/>
              <a:t>Case of 2 ions</a:t>
            </a:r>
            <a:endParaRPr lang="en-CA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684" y="6067425"/>
            <a:ext cx="7343775" cy="7905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17</a:t>
            </a:fld>
            <a:endParaRPr lang="en-CA"/>
          </a:p>
        </p:txBody>
      </p:sp>
      <p:sp>
        <p:nvSpPr>
          <p:cNvPr id="7" name="Rounded Rectangle 6"/>
          <p:cNvSpPr/>
          <p:nvPr/>
        </p:nvSpPr>
        <p:spPr>
          <a:xfrm>
            <a:off x="1099039" y="2198077"/>
            <a:ext cx="3288324" cy="94956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40850" t="25226" r="43204" b="5598"/>
          <a:stretch/>
        </p:blipFill>
        <p:spPr>
          <a:xfrm>
            <a:off x="1171583" y="2250831"/>
            <a:ext cx="606671" cy="861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986870" y="1477801"/>
                <a:ext cx="4952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870" y="1477801"/>
                <a:ext cx="495200" cy="461665"/>
              </a:xfrm>
              <a:prstGeom prst="rect">
                <a:avLst/>
              </a:prstGeom>
              <a:blipFill>
                <a:blip r:embed="rId8"/>
                <a:stretch>
                  <a:fillRect l="-1235" b="-131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353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64" y="2743201"/>
            <a:ext cx="8915716" cy="2430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0792" y="1042737"/>
            <a:ext cx="11416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000" dirty="0" smtClean="0"/>
              <a:t>Goal</a:t>
            </a:r>
            <a:endParaRPr lang="en-CA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21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267" y="3259907"/>
            <a:ext cx="5543550" cy="371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14046" y="81886"/>
            <a:ext cx="8723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 smtClean="0"/>
              <a:t>Average Hamiltonian for a sequence of pulses</a:t>
            </a:r>
            <a:endParaRPr lang="en-CA" sz="360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80" y="1168844"/>
            <a:ext cx="6410325" cy="931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31" y="1125190"/>
            <a:ext cx="2319965" cy="131006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723900" y="1038225"/>
            <a:ext cx="10153650" cy="13970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/>
          <p:cNvGrpSpPr/>
          <p:nvPr/>
        </p:nvGrpSpPr>
        <p:grpSpPr>
          <a:xfrm>
            <a:off x="723900" y="2618802"/>
            <a:ext cx="3209925" cy="1499320"/>
            <a:chOff x="723900" y="2618802"/>
            <a:chExt cx="3209925" cy="149932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900" y="2618802"/>
              <a:ext cx="3209925" cy="1499320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447681" y="2739872"/>
              <a:ext cx="285750" cy="2032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723900" y="2698520"/>
            <a:ext cx="10153650" cy="1397033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4380927"/>
            <a:ext cx="3209925" cy="1499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267" y="4399669"/>
            <a:ext cx="3964908" cy="9543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3375" y="5358335"/>
            <a:ext cx="7353300" cy="1010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790825" y="6356350"/>
                <a:ext cx="7677150" cy="491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 smtClean="0"/>
                  <a:t>Supresses the interactions (</a:t>
                </a:r>
                <a:r>
                  <a:rPr lang="en-CA" sz="2400" dirty="0" err="1" smtClean="0"/>
                  <a:t>i,j</a:t>
                </a:r>
                <a:r>
                  <a:rPr lang="en-CA" sz="2400" dirty="0" smtClean="0"/>
                  <a:t>)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CA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825" y="6356350"/>
                <a:ext cx="7677150" cy="491417"/>
              </a:xfrm>
              <a:prstGeom prst="rect">
                <a:avLst/>
              </a:prstGeom>
              <a:blipFill>
                <a:blip r:embed="rId8"/>
                <a:stretch>
                  <a:fillRect l="-1271" t="-8750" b="-2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818" y="4542278"/>
            <a:ext cx="2272812" cy="4139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95990" y="454718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Valid if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446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Talk outline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Part1: Theoretical tools:</a:t>
            </a:r>
            <a:r>
              <a:rPr lang="en-CA" dirty="0" smtClean="0"/>
              <a:t> A scheme to engineer programmable spin interaction graphs in a trapped ion quantum simulator.</a:t>
            </a:r>
          </a:p>
          <a:p>
            <a:endParaRPr lang="en-CA" dirty="0" smtClean="0"/>
          </a:p>
          <a:p>
            <a:r>
              <a:rPr lang="en-CA" b="1" dirty="0" smtClean="0"/>
              <a:t>Part2: Experimental tools:</a:t>
            </a:r>
            <a:r>
              <a:rPr lang="en-CA" dirty="0" smtClean="0"/>
              <a:t> Laser frequency stabilization for ion trap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79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93" y="4970455"/>
            <a:ext cx="7934325" cy="276225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191" y="644738"/>
            <a:ext cx="9739530" cy="1533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00" y="2507870"/>
            <a:ext cx="4019550" cy="985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682" y="3492880"/>
            <a:ext cx="7448548" cy="1247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83107" y="5509127"/>
                <a:ext cx="99182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3200" dirty="0" smtClean="0"/>
                  <a:t>Task : Find a solution for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CA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CA" sz="32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3200" dirty="0" smtClean="0"/>
                  <a:t> to simulate 2D lattices</a:t>
                </a:r>
                <a:endParaRPr lang="en-CA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107" y="5509127"/>
                <a:ext cx="9918293" cy="584775"/>
              </a:xfrm>
              <a:prstGeom prst="rect">
                <a:avLst/>
              </a:prstGeom>
              <a:blipFill>
                <a:blip r:embed="rId6"/>
                <a:stretch>
                  <a:fillRect l="-1536" t="-12500" r="-43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19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914525" y="520633"/>
                <a:ext cx="91821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dirty="0" smtClean="0">
                    <a:latin typeface="CMBX12"/>
                  </a:rPr>
                  <a:t>Stark shift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 smtClean="0">
                    <a:latin typeface="CMBX12"/>
                  </a:rPr>
                  <a:t> </a:t>
                </a:r>
                <a:r>
                  <a:rPr lang="en-US" sz="3600" dirty="0">
                    <a:latin typeface="CMBX12"/>
                  </a:rPr>
                  <a:t>pattern to simulate 2D lattices</a:t>
                </a:r>
                <a:endParaRPr lang="en-CA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525" y="520633"/>
                <a:ext cx="9182100" cy="646331"/>
              </a:xfrm>
              <a:prstGeom prst="rect">
                <a:avLst/>
              </a:prstGeom>
              <a:blipFill>
                <a:blip r:embed="rId2"/>
                <a:stretch>
                  <a:fillRect l="-930" t="-16038" r="-996" b="-3301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1166964"/>
            <a:ext cx="6324600" cy="1477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525" y="3517080"/>
            <a:ext cx="7772400" cy="3340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28850" y="2718410"/>
                <a:ext cx="6871881" cy="754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2000" dirty="0" smtClean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CA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2000" dirty="0" smtClean="0"/>
                  <a:t> such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|"/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𝐵𝑜𝑛𝑑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}∩</m:t>
                      </m:r>
                      <m:d>
                        <m:dPr>
                          <m:begChr m:val="{"/>
                          <m:endChr m:val="|"/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CA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CA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CA" sz="2000" i="1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𝑁𝑜𝐵𝑜𝑛𝑑</m:t>
                      </m:r>
                      <m:r>
                        <a:rPr lang="en-CA" sz="2000" i="1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850" y="2718410"/>
                <a:ext cx="6871881" cy="754694"/>
              </a:xfrm>
              <a:prstGeom prst="rect">
                <a:avLst/>
              </a:prstGeom>
              <a:blipFill>
                <a:blip r:embed="rId5"/>
                <a:stretch>
                  <a:fillRect l="-976" t="-4839" b="-40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32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Construction of pulse sequence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689" y="3928951"/>
            <a:ext cx="5254172" cy="22381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170" y="1690688"/>
            <a:ext cx="6619400" cy="96297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420530" y="2881332"/>
            <a:ext cx="2565915" cy="330400"/>
            <a:chOff x="3384500" y="2727284"/>
            <a:chExt cx="2565915" cy="330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4500" y="2727284"/>
              <a:ext cx="769898" cy="3304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1651" y="2727284"/>
              <a:ext cx="1698764" cy="3117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631001" y="286017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Fit with function</a:t>
            </a:r>
            <a:endParaRPr lang="en-CA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864" y="3374537"/>
            <a:ext cx="4899880" cy="33469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986445" y="2852516"/>
                <a:ext cx="33939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obtain optimum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445" y="2852516"/>
                <a:ext cx="3393942" cy="369332"/>
              </a:xfrm>
              <a:prstGeom prst="rect">
                <a:avLst/>
              </a:prstGeom>
              <a:blipFill>
                <a:blip r:embed="rId7"/>
                <a:stretch>
                  <a:fillRect l="-1436" t="-9836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57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50" y="1661260"/>
            <a:ext cx="3037354" cy="625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3905" y="2038162"/>
            <a:ext cx="1409700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828" y="2573122"/>
            <a:ext cx="8468954" cy="1955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21586" r="39406"/>
          <a:stretch/>
        </p:blipFill>
        <p:spPr>
          <a:xfrm>
            <a:off x="6106254" y="5512776"/>
            <a:ext cx="2870692" cy="7429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55493" y="200414"/>
            <a:ext cx="65015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Simulating 3x2 lattice with 6 ion chain</a:t>
            </a:r>
            <a:endParaRPr lang="en-CA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277" y="4219411"/>
            <a:ext cx="2862952" cy="25849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23</a:t>
            </a:fld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6082193" y="519229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Bond class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61189" y="5192297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rgbClr val="1F901F"/>
                </a:solidFill>
              </a:rPr>
              <a:t>NoBond</a:t>
            </a:r>
            <a:r>
              <a:rPr lang="en-CA" dirty="0" smtClean="0">
                <a:solidFill>
                  <a:srgbClr val="1F901F"/>
                </a:solidFill>
              </a:rPr>
              <a:t> class</a:t>
            </a:r>
            <a:endParaRPr lang="en-CA" dirty="0">
              <a:solidFill>
                <a:srgbClr val="1F901F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976946" y="5975548"/>
            <a:ext cx="380070" cy="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9334151" y="5775108"/>
                <a:ext cx="1655261" cy="400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dirty="0" smtClean="0"/>
                  <a:t>Cancelled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151" y="5775108"/>
                <a:ext cx="1655261" cy="400879"/>
              </a:xfrm>
              <a:prstGeom prst="rect">
                <a:avLst/>
              </a:prstGeom>
              <a:blipFill>
                <a:blip r:embed="rId7"/>
                <a:stretch>
                  <a:fillRect l="-2941" t="-6061" b="-16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48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54" y="1335563"/>
            <a:ext cx="10130116" cy="44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16" y="3713395"/>
            <a:ext cx="6473898" cy="26605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41" y="446515"/>
            <a:ext cx="8602248" cy="31133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96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26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1446955"/>
            <a:ext cx="11170022" cy="362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9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404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3x3 </a:t>
            </a:r>
            <a:r>
              <a:rPr lang="en-CA" dirty="0"/>
              <a:t>lattice with 9</a:t>
            </a:r>
            <a:r>
              <a:rPr lang="en-CA" dirty="0" smtClean="0"/>
              <a:t> ions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27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2" y="1429549"/>
            <a:ext cx="6717322" cy="2830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689" y="2576146"/>
            <a:ext cx="4257220" cy="732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57139" y="2228525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Fit parameters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15" y="4259993"/>
            <a:ext cx="7690338" cy="253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28</a:t>
            </a:fld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87" y="1422834"/>
            <a:ext cx="7427098" cy="3049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013" y="2677317"/>
            <a:ext cx="4106374" cy="540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730762" y="2307985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Fit parameters</a:t>
            </a:r>
            <a:endParaRPr lang="en-CA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301" y="4599706"/>
            <a:ext cx="7088322" cy="2240328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4x4 lattice with 16 ions</a:t>
            </a:r>
          </a:p>
        </p:txBody>
      </p:sp>
    </p:spTree>
    <p:extLst>
      <p:ext uri="{BB962C8B-B14F-4D97-AF65-F5344CB8AC3E}">
        <p14:creationId xmlns:p14="http://schemas.microsoft.com/office/powerpoint/2010/main" val="36163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Scaling with the number of 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29</a:t>
            </a:fld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9048750" y="3286125"/>
            <a:ext cx="2898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For a target 2D square lattice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31" y="1830997"/>
            <a:ext cx="6635262" cy="438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48" y="1282527"/>
            <a:ext cx="3562350" cy="1143000"/>
          </a:xfrm>
          <a:prstGeom prst="rect">
            <a:avLst/>
          </a:prstGeom>
        </p:spPr>
      </p:pic>
      <p:pic>
        <p:nvPicPr>
          <p:cNvPr id="24" name="ionchain_equival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3637" t="41406" r="5377" b="23907"/>
          <a:stretch/>
        </p:blipFill>
        <p:spPr>
          <a:xfrm>
            <a:off x="3672658" y="2617689"/>
            <a:ext cx="3520440" cy="8601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0748" y="2611726"/>
            <a:ext cx="3581400" cy="4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853" y="2742208"/>
            <a:ext cx="405306" cy="191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Trapped ions as Quantum Simulator</a:t>
            </a:r>
            <a:br>
              <a:rPr lang="en-CA" dirty="0"/>
            </a:br>
            <a:endParaRPr lang="en-CA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66634" y="3634001"/>
            <a:ext cx="10515600" cy="2952500"/>
          </a:xfrm>
        </p:spPr>
        <p:txBody>
          <a:bodyPr>
            <a:noAutofit/>
          </a:bodyPr>
          <a:lstStyle/>
          <a:p>
            <a:r>
              <a:rPr lang="en-CA" sz="2000" dirty="0"/>
              <a:t>L</a:t>
            </a:r>
            <a:r>
              <a:rPr lang="en-CA" sz="2000" dirty="0" smtClean="0"/>
              <a:t>ong coherence times (&gt;10 min single qubit coherence time*)</a:t>
            </a:r>
          </a:p>
          <a:p>
            <a:r>
              <a:rPr lang="en-CA" sz="2000" dirty="0" smtClean="0"/>
              <a:t>Ease of state preparation and isolation</a:t>
            </a:r>
          </a:p>
          <a:p>
            <a:r>
              <a:rPr lang="en-CA" sz="2000" dirty="0" smtClean="0"/>
              <a:t>Controlled long range interactions</a:t>
            </a:r>
          </a:p>
          <a:p>
            <a:r>
              <a:rPr lang="en-CA" sz="2000" dirty="0" smtClean="0"/>
              <a:t>Flexible fully </a:t>
            </a:r>
            <a:r>
              <a:rPr lang="en-CA" sz="2000" dirty="0" smtClean="0"/>
              <a:t>connected </a:t>
            </a:r>
            <a:r>
              <a:rPr lang="en-CA" sz="2000" dirty="0" smtClean="0"/>
              <a:t>graphs</a:t>
            </a:r>
          </a:p>
          <a:p>
            <a:r>
              <a:rPr lang="en-CA" sz="2000" dirty="0" smtClean="0"/>
              <a:t>Useful to simulate systems with </a:t>
            </a:r>
            <a:r>
              <a:rPr lang="en-CA" sz="2000" dirty="0" smtClean="0"/>
              <a:t>larger </a:t>
            </a:r>
            <a:r>
              <a:rPr lang="en-CA" sz="2000" dirty="0" smtClean="0"/>
              <a:t>number of long range interactions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5188" y="5847837"/>
            <a:ext cx="4014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*Ye Wang et al </a:t>
            </a:r>
            <a:r>
              <a:rPr lang="fr-FR" sz="1400" i="1" dirty="0"/>
              <a:t>Nature </a:t>
            </a:r>
            <a:r>
              <a:rPr lang="fr-FR" sz="1400" i="1" dirty="0" err="1" smtClean="0"/>
              <a:t>Photonics</a:t>
            </a:r>
            <a:r>
              <a:rPr lang="fr-FR" sz="1400" b="1" dirty="0"/>
              <a:t> 11</a:t>
            </a:r>
            <a:r>
              <a:rPr lang="fr-FR" sz="1400" dirty="0"/>
              <a:t>, </a:t>
            </a:r>
            <a:r>
              <a:rPr lang="fr-FR" sz="1400" dirty="0" smtClean="0"/>
              <a:t>646–650</a:t>
            </a:r>
            <a:r>
              <a:rPr lang="fr-FR" sz="1400" dirty="0"/>
              <a:t> (2017)</a:t>
            </a:r>
          </a:p>
          <a:p>
            <a:endParaRPr lang="en-CA" sz="1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411923" y="1854027"/>
            <a:ext cx="1553861" cy="78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87140" y="1854027"/>
            <a:ext cx="1634308" cy="78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onchain_equivalenc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2037" t="19691" r="5186" b="18207"/>
          <a:stretch/>
        </p:blipFill>
        <p:spPr>
          <a:xfrm>
            <a:off x="7254058" y="2063692"/>
            <a:ext cx="3775046" cy="1610686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9031705" y="1491260"/>
            <a:ext cx="2275219" cy="732099"/>
            <a:chOff x="9031705" y="1491260"/>
            <a:chExt cx="2275219" cy="73209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/>
            <a:srcRect t="299" r="86500"/>
            <a:stretch/>
          </p:blipFill>
          <p:spPr>
            <a:xfrm>
              <a:off x="9031705" y="1491260"/>
              <a:ext cx="483487" cy="398856"/>
            </a:xfrm>
            <a:prstGeom prst="rect">
              <a:avLst/>
            </a:prstGeom>
          </p:spPr>
        </p:pic>
        <p:cxnSp>
          <p:nvCxnSpPr>
            <p:cNvPr id="4" name="Straight Connector 3"/>
            <p:cNvCxnSpPr/>
            <p:nvPr/>
          </p:nvCxnSpPr>
          <p:spPr>
            <a:xfrm flipV="1">
              <a:off x="9038061" y="2072345"/>
              <a:ext cx="411233" cy="1"/>
            </a:xfrm>
            <a:prstGeom prst="line">
              <a:avLst/>
            </a:prstGeom>
            <a:ln w="19050">
              <a:solidFill>
                <a:srgbClr val="FF18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9618785" y="1690688"/>
              <a:ext cx="3585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618785" y="2063692"/>
              <a:ext cx="3585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992605" y="1492848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Spins</a:t>
              </a:r>
              <a:endParaRPr lang="en-CA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007914" y="1854027"/>
              <a:ext cx="12990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Interactions</a:t>
              </a:r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28196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06 0 " pathEditMode="relative" ptsTypes="AA">
                                      <p:cBhvr>
                                        <p:cTn id="1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1806 -3.7037E-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36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06 0 " pathEditMode="relative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06 0 " pathEditMode="relative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2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7990" y="0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Extension to 3D lattice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3030563" y="1398087"/>
            <a:ext cx="4204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dirty="0" smtClean="0"/>
              <a:t>2x2x2 lattice with 8 ions</a:t>
            </a:r>
            <a:endParaRPr lang="en-CA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87915" y="1388854"/>
                <a:ext cx="12987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915" y="1388854"/>
                <a:ext cx="12987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10622" r="66439"/>
          <a:stretch/>
        </p:blipFill>
        <p:spPr>
          <a:xfrm>
            <a:off x="1073092" y="2055386"/>
            <a:ext cx="2985724" cy="23602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66983" t="-10768" b="1"/>
          <a:stretch/>
        </p:blipFill>
        <p:spPr>
          <a:xfrm>
            <a:off x="8405334" y="2159252"/>
            <a:ext cx="2937271" cy="2363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5169" t="-370" r="35169" b="-370"/>
          <a:stretch/>
        </p:blipFill>
        <p:spPr>
          <a:xfrm>
            <a:off x="5133061" y="2373494"/>
            <a:ext cx="2638766" cy="214939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64055" y="3098609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771827" y="3056663"/>
                <a:ext cx="63350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827" y="3056663"/>
                <a:ext cx="633507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518" y="4652506"/>
            <a:ext cx="6153150" cy="1971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60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Outlook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Hybrid quantum simulation protocol to simulate 2D lattices for the case of 6, 9, 16 ions</a:t>
            </a:r>
          </a:p>
          <a:p>
            <a:r>
              <a:rPr lang="en-US" dirty="0" smtClean="0"/>
              <a:t>This protocol is scales linearly in number of pulses and stark shift gradient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 smtClean="0"/>
              <a:t>be used to s</a:t>
            </a:r>
            <a:r>
              <a:rPr lang="en-US" dirty="0" smtClean="0"/>
              <a:t>imulate </a:t>
            </a:r>
            <a:r>
              <a:rPr lang="en-US" dirty="0"/>
              <a:t>different geometries of spin </a:t>
            </a:r>
            <a:r>
              <a:rPr lang="en-US" dirty="0" smtClean="0"/>
              <a:t>graphs</a:t>
            </a:r>
            <a:endParaRPr lang="en-US" dirty="0" smtClean="0"/>
          </a:p>
          <a:p>
            <a:r>
              <a:rPr lang="en-US" dirty="0" smtClean="0"/>
              <a:t>Explore </a:t>
            </a:r>
            <a:r>
              <a:rPr lang="en-US" dirty="0"/>
              <a:t>additional control by dynamically </a:t>
            </a:r>
            <a:r>
              <a:rPr lang="en-US" dirty="0" smtClean="0"/>
              <a:t>changing </a:t>
            </a:r>
            <a:r>
              <a:rPr lang="en-US" dirty="0"/>
              <a:t>Stark gradients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119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Part -2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Laser frequency stabilization</a:t>
            </a:r>
            <a:endParaRPr lang="en-CA" sz="3600" dirty="0"/>
          </a:p>
        </p:txBody>
      </p:sp>
    </p:spTree>
    <p:extLst>
      <p:ext uri="{BB962C8B-B14F-4D97-AF65-F5344CB8AC3E}">
        <p14:creationId xmlns:p14="http://schemas.microsoft.com/office/powerpoint/2010/main" val="192713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2" t="4731" r="19428" b="12769"/>
          <a:stretch/>
        </p:blipFill>
        <p:spPr>
          <a:xfrm>
            <a:off x="331652" y="519930"/>
            <a:ext cx="5588000" cy="35898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43323" y="1312055"/>
            <a:ext cx="2139088" cy="2748956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875005" y="1637231"/>
            <a:ext cx="5180611" cy="2702325"/>
            <a:chOff x="4875005" y="1637231"/>
            <a:chExt cx="5180611" cy="270232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4"/>
            <a:srcRect t="1157" r="-186" b="250"/>
            <a:stretch/>
          </p:blipFill>
          <p:spPr>
            <a:xfrm>
              <a:off x="5936831" y="1637231"/>
              <a:ext cx="3099239" cy="2114552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4875005" y="2681049"/>
              <a:ext cx="5180611" cy="1658507"/>
              <a:chOff x="2533598" y="3844759"/>
              <a:chExt cx="6130834" cy="1824520"/>
            </a:xfrm>
          </p:grpSpPr>
          <p:pic>
            <p:nvPicPr>
              <p:cNvPr id="13" name="Picture 12" descr="sixteen_ions.png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78" r="5744" b="4231"/>
              <a:stretch/>
            </p:blipFill>
            <p:spPr>
              <a:xfrm>
                <a:off x="2533598" y="5403915"/>
                <a:ext cx="6130833" cy="265364"/>
              </a:xfrm>
              <a:prstGeom prst="rect">
                <a:avLst/>
              </a:prstGeom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 flipH="1">
                <a:off x="2533599" y="3844759"/>
                <a:ext cx="3023713" cy="15591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668508" y="3844759"/>
                <a:ext cx="2995924" cy="155915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Rectangle 23"/>
          <p:cNvSpPr/>
          <p:nvPr/>
        </p:nvSpPr>
        <p:spPr>
          <a:xfrm>
            <a:off x="5334000" y="4066500"/>
            <a:ext cx="304800" cy="378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2333625" y="2681049"/>
            <a:ext cx="3931588" cy="53522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450145" y="4948670"/>
            <a:ext cx="2848304" cy="1184546"/>
            <a:chOff x="3920562" y="4787155"/>
            <a:chExt cx="4052002" cy="1648431"/>
          </a:xfrm>
        </p:grpSpPr>
        <p:grpSp>
          <p:nvGrpSpPr>
            <p:cNvPr id="26" name="Group 25"/>
            <p:cNvGrpSpPr/>
            <p:nvPr/>
          </p:nvGrpSpPr>
          <p:grpSpPr>
            <a:xfrm>
              <a:off x="3920562" y="4787155"/>
              <a:ext cx="4047020" cy="1648431"/>
              <a:chOff x="102372" y="5019657"/>
              <a:chExt cx="4047020" cy="164843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02372" y="5019657"/>
                <a:ext cx="4047020" cy="1648431"/>
                <a:chOff x="102372" y="5019657"/>
                <a:chExt cx="4047020" cy="1648431"/>
              </a:xfrm>
            </p:grpSpPr>
            <p:grpSp>
              <p:nvGrpSpPr>
                <p:cNvPr id="37" name="Group 122"/>
                <p:cNvGrpSpPr/>
                <p:nvPr/>
              </p:nvGrpSpPr>
              <p:grpSpPr>
                <a:xfrm>
                  <a:off x="102372" y="5019657"/>
                  <a:ext cx="4047020" cy="963698"/>
                  <a:chOff x="209836" y="823406"/>
                  <a:chExt cx="4047020" cy="963698"/>
                </a:xfrm>
              </p:grpSpPr>
              <p:sp>
                <p:nvSpPr>
                  <p:cNvPr id="3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1346200" y="1066800"/>
                    <a:ext cx="838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346200" y="1676400"/>
                    <a:ext cx="838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 Box 8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9836" y="1078956"/>
                        <a:ext cx="838200" cy="62550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marL="0" marR="0" lvl="0" indent="0" algn="l" defTabSz="457200" rtl="0" eaLnBrk="1" fontAlgn="base" latinLnBrk="0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b="0" i="1" u="none" strike="noStrike" kern="1200" cap="none" spc="0" normalizeH="0" baseline="3000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en-CA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𝑆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kumimoji="0" lang="en-US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CA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kumimoji="0" lang="en-US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kumimoji="0" lang="en-US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 Box 8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09836" y="1078956"/>
                        <a:ext cx="838200" cy="62550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031" t="-66216" r="-89691" b="-13783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Rectangle 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9723" y="823406"/>
                        <a:ext cx="2137133" cy="4283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l" defTabSz="4572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|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𝐹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=1,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=0⟩ </m:t>
                              </m:r>
                            </m:oMath>
                          </m:oMathPara>
                        </a14:m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itchFamily="34" charset="0"/>
                          <a:ea typeface="ＭＳ Ｐゴシック" charset="0"/>
                          <a:sym typeface="Symbol" pitchFamily="18" charset="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Rectangle 6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119723" y="823406"/>
                        <a:ext cx="2137133" cy="42830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2000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3" name="Oval 42"/>
                  <p:cNvSpPr/>
                  <p:nvPr/>
                </p:nvSpPr>
                <p:spPr>
                  <a:xfrm>
                    <a:off x="1659148" y="948904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CCC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1659148" y="1558504"/>
                    <a:ext cx="228600" cy="228600"/>
                  </a:xfrm>
                  <a:prstGeom prst="ellipse">
                    <a:avLst/>
                  </a:prstGeom>
                  <a:solidFill>
                    <a:schemeClr val="bg1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CCCC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 bwMode="auto">
                    <a:xfrm>
                      <a:off x="1031722" y="6209532"/>
                      <a:ext cx="1652769" cy="45855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lvl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14:m>
                        <m:oMath xmlns:m="http://schemas.openxmlformats.org/officeDocument/2006/math">
                          <m:sPre>
                            <m:sPre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171</m:t>
                              </m:r>
                            </m:sup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sPre>
                        </m:oMath>
                      </a14:m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/>
                          <a:ea typeface="ＭＳ Ｐゴシック" charset="0"/>
                          <a:cs typeface="Helvetica"/>
                        </a:rPr>
                        <a:t>Qubit</a:t>
                      </a: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031722" y="6209532"/>
                      <a:ext cx="1652769" cy="45855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852" r="-524" b="-14815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/>
              <p:cNvCxnSpPr/>
              <p:nvPr/>
            </p:nvCxnSpPr>
            <p:spPr bwMode="auto">
              <a:xfrm flipV="1">
                <a:off x="1115066" y="5064385"/>
                <a:ext cx="0" cy="36974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1112123" y="5754755"/>
                <a:ext cx="0" cy="36974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61"/>
                <p:cNvSpPr>
                  <a:spLocks noChangeArrowheads="1"/>
                </p:cNvSpPr>
                <p:nvPr/>
              </p:nvSpPr>
              <p:spPr bwMode="auto">
                <a:xfrm>
                  <a:off x="5835431" y="5415101"/>
                  <a:ext cx="2137133" cy="4283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|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𝐹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=0,</m:t>
                        </m:r>
                        <m:sSub>
                          <m:sSubPr>
                            <m:ctrlP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  <m:t>𝑚</m:t>
                            </m:r>
                          </m:e>
                          <m:sub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  <m:t>𝐹</m:t>
                            </m:r>
                          </m:sub>
                        </m:s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=0⟩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ＭＳ Ｐゴシック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0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5431" y="5415101"/>
                  <a:ext cx="2137133" cy="428307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/>
          <p:cNvSpPr txBox="1"/>
          <p:nvPr/>
        </p:nvSpPr>
        <p:spPr>
          <a:xfrm>
            <a:off x="514861" y="5328803"/>
            <a:ext cx="3924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Long coherence times &gt; 10</a:t>
            </a:r>
            <a:r>
              <a:rPr lang="en-CA" sz="1400" dirty="0"/>
              <a:t> </a:t>
            </a:r>
            <a:r>
              <a:rPr lang="en-CA" sz="1400" dirty="0" smtClean="0"/>
              <a:t>min</a:t>
            </a:r>
          </a:p>
          <a:p>
            <a:r>
              <a:rPr lang="en-CA" sz="1400" dirty="0" smtClean="0"/>
              <a:t>Ye Wang et al </a:t>
            </a:r>
            <a:r>
              <a:rPr lang="fr-FR" sz="1400" i="1" dirty="0"/>
              <a:t>Nature </a:t>
            </a:r>
            <a:r>
              <a:rPr lang="fr-FR" sz="1400" i="1" dirty="0" err="1" smtClean="0"/>
              <a:t>Photonics</a:t>
            </a:r>
            <a:r>
              <a:rPr lang="fr-FR" sz="1400" b="1" dirty="0"/>
              <a:t> 11</a:t>
            </a:r>
            <a:r>
              <a:rPr lang="fr-FR" sz="1400" dirty="0"/>
              <a:t>, </a:t>
            </a:r>
            <a:r>
              <a:rPr lang="fr-FR" sz="1400" dirty="0" smtClean="0"/>
              <a:t>646–650</a:t>
            </a:r>
            <a:r>
              <a:rPr lang="fr-FR" sz="1400" dirty="0"/>
              <a:t> (2017)</a:t>
            </a:r>
          </a:p>
          <a:p>
            <a:endParaRPr lang="en-CA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flipH="1">
                <a:off x="6360874" y="638646"/>
                <a:ext cx="5526471" cy="499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CA" sz="24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171</m:t>
                        </m:r>
                      </m:sup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C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CA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sPre>
                  </m:oMath>
                </a14:m>
                <a:r>
                  <a:rPr lang="en-CA" sz="2400" dirty="0" smtClean="0"/>
                  <a:t> Ion Quantum Simulator</a:t>
                </a:r>
                <a:endParaRPr lang="en-CA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360874" y="638646"/>
                <a:ext cx="5526471" cy="499176"/>
              </a:xfrm>
              <a:prstGeom prst="rect">
                <a:avLst/>
              </a:prstGeom>
              <a:blipFill>
                <a:blip r:embed="rId10"/>
                <a:stretch>
                  <a:fillRect t="-3659" b="-2561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 flipH="1">
            <a:off x="7406587" y="2681049"/>
            <a:ext cx="117446" cy="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/>
          <p:cNvSpPr/>
          <p:nvPr/>
        </p:nvSpPr>
        <p:spPr>
          <a:xfrm rot="5400000">
            <a:off x="8209228" y="4345048"/>
            <a:ext cx="235229" cy="2879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4450" y="4612535"/>
                <a:ext cx="555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~2</m:t>
                      </m:r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450" y="4612535"/>
                <a:ext cx="555537" cy="246221"/>
              </a:xfrm>
              <a:prstGeom prst="rect">
                <a:avLst/>
              </a:prstGeom>
              <a:blipFill>
                <a:blip r:embed="rId11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9799501" y="4328119"/>
            <a:ext cx="13045" cy="45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209809" y="4735645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latin typeface="Arial" pitchFamily="34" charset="0"/>
                <a:cs typeface="Arial" pitchFamily="34" charset="0"/>
              </a:rPr>
              <a:t>CCD image of ions </a:t>
            </a:r>
          </a:p>
          <a:p>
            <a:pPr algn="ctr"/>
            <a:r>
              <a:rPr lang="en-US" sz="800" dirty="0" smtClean="0">
                <a:latin typeface="Arial" pitchFamily="34" charset="0"/>
                <a:cs typeface="Arial" pitchFamily="34" charset="0"/>
              </a:rPr>
              <a:t>University of Maryland/JQI</a:t>
            </a:r>
            <a:endParaRPr lang="en-US" sz="8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800" dirty="0">
                <a:latin typeface="Arial" pitchFamily="34" charset="0"/>
                <a:cs typeface="Arial" pitchFamily="34" charset="0"/>
              </a:rPr>
              <a:t> ion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group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15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392921" y="991093"/>
            <a:ext cx="1227254" cy="11957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8" name="Group 17"/>
          <p:cNvGrpSpPr/>
          <p:nvPr/>
        </p:nvGrpSpPr>
        <p:grpSpPr>
          <a:xfrm>
            <a:off x="1283335" y="1131770"/>
            <a:ext cx="8572881" cy="918270"/>
            <a:chOff x="1380392" y="4541754"/>
            <a:chExt cx="8572881" cy="918270"/>
          </a:xfrm>
        </p:grpSpPr>
        <p:sp>
          <p:nvSpPr>
            <p:cNvPr id="4" name="Rectangle 3"/>
            <p:cNvSpPr/>
            <p:nvPr/>
          </p:nvSpPr>
          <p:spPr>
            <a:xfrm>
              <a:off x="1380392" y="4545624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TRAP</a:t>
              </a:r>
              <a:endParaRPr lang="en-CA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574602" y="4541754"/>
              <a:ext cx="1058007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PREPARE</a:t>
              </a:r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65232" y="4541754"/>
              <a:ext cx="144193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MANIPULATE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11334" y="4541754"/>
              <a:ext cx="144193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DETECT</a:t>
              </a:r>
              <a:endParaRPr lang="en-CA" dirty="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2445493" y="4756638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4751540" y="4756638"/>
              <a:ext cx="97840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442455" y="4756638"/>
              <a:ext cx="936994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1893644" y="2468629"/>
            <a:ext cx="6176123" cy="145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Cool the ions </a:t>
            </a:r>
            <a:r>
              <a:rPr lang="en-CA" sz="2800" dirty="0" smtClean="0"/>
              <a:t>to motional ground </a:t>
            </a:r>
            <a:r>
              <a:rPr lang="en-CA" sz="2800" dirty="0" err="1" smtClean="0"/>
              <a:t>stata</a:t>
            </a:r>
            <a:r>
              <a:rPr lang="en-CA" sz="2800" dirty="0" smtClean="0"/>
              <a:t> using </a:t>
            </a:r>
            <a:r>
              <a:rPr lang="en-CA" sz="2800" dirty="0"/>
              <a:t>Laser </a:t>
            </a:r>
            <a:r>
              <a:rPr lang="en-CA" sz="2800" dirty="0" smtClean="0"/>
              <a:t>cooling</a:t>
            </a:r>
            <a:endParaRPr lang="en-CA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Optically pump ions to ground state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63416" y="5040759"/>
            <a:ext cx="11296650" cy="252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315166" y="5083985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/>
              <a:t>Time</a:t>
            </a:r>
            <a:endParaRPr lang="en-CA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2446330" y="185705"/>
            <a:ext cx="6865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000" dirty="0" smtClean="0"/>
              <a:t>Trapped ion Quantum Simulator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893643" y="4206411"/>
            <a:ext cx="6176124" cy="522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800" dirty="0"/>
              <a:t>Frequency stabilize multiple </a:t>
            </a:r>
            <a:r>
              <a:rPr lang="en-CA" sz="2800" dirty="0" smtClean="0"/>
              <a:t>lasers</a:t>
            </a:r>
            <a:endParaRPr lang="en-CA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416" y="4236711"/>
            <a:ext cx="1410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 smtClean="0"/>
              <a:t>Challenge</a:t>
            </a:r>
            <a:endParaRPr lang="en-CA" sz="2400" dirty="0"/>
          </a:p>
        </p:txBody>
      </p:sp>
      <p:sp>
        <p:nvSpPr>
          <p:cNvPr id="3" name="Left Arrow 2"/>
          <p:cNvSpPr/>
          <p:nvPr/>
        </p:nvSpPr>
        <p:spPr>
          <a:xfrm>
            <a:off x="8156838" y="4244045"/>
            <a:ext cx="978408" cy="484632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963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4939"/>
            <a:ext cx="10477500" cy="68068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94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Frequency stabilization of lasers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Stabilize lasers against drift due to ambient thermal and pressure fluctuations</a:t>
            </a:r>
          </a:p>
          <a:p>
            <a:r>
              <a:rPr lang="en-CA" dirty="0"/>
              <a:t>Line width of transitions order of few </a:t>
            </a:r>
            <a:r>
              <a:rPr lang="en-CA" dirty="0" smtClean="0"/>
              <a:t>MHz</a:t>
            </a:r>
          </a:p>
          <a:p>
            <a:r>
              <a:rPr lang="en-CA" dirty="0" smtClean="0"/>
              <a:t>No good atomic frequency reference for ions</a:t>
            </a:r>
          </a:p>
          <a:p>
            <a:endParaRPr lang="en-CA" dirty="0" smtClean="0"/>
          </a:p>
          <a:p>
            <a:r>
              <a:rPr lang="en-CA" dirty="0" smtClean="0"/>
              <a:t>Solutions: </a:t>
            </a:r>
          </a:p>
          <a:p>
            <a:pPr lvl="1"/>
            <a:r>
              <a:rPr lang="en-CA" dirty="0" smtClean="0"/>
              <a:t>Laser lock based on Commercial Wavemeter</a:t>
            </a:r>
          </a:p>
          <a:p>
            <a:pPr lvl="1"/>
            <a:r>
              <a:rPr lang="en-CA" dirty="0" smtClean="0"/>
              <a:t>Lock based on in-house scanning </a:t>
            </a:r>
            <a:r>
              <a:rPr lang="en-CA" dirty="0" err="1" smtClean="0"/>
              <a:t>Fabry</a:t>
            </a:r>
            <a:r>
              <a:rPr lang="en-CA" dirty="0" smtClean="0"/>
              <a:t> Perot cavity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02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878" y="17272"/>
            <a:ext cx="10515600" cy="1325563"/>
          </a:xfrm>
        </p:spPr>
        <p:txBody>
          <a:bodyPr/>
          <a:lstStyle/>
          <a:p>
            <a:r>
              <a:rPr lang="en-CA" dirty="0" smtClean="0"/>
              <a:t>Wavemeter lock  - scheme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7167611" y="900353"/>
            <a:ext cx="31616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HighFinesse</a:t>
            </a:r>
            <a:r>
              <a:rPr lang="en-CA" dirty="0" smtClean="0"/>
              <a:t> </a:t>
            </a:r>
            <a:r>
              <a:rPr lang="en-CA" dirty="0" smtClean="0"/>
              <a:t>WS7 Wavemeter: </a:t>
            </a:r>
          </a:p>
          <a:p>
            <a:r>
              <a:rPr lang="en-CA" dirty="0" smtClean="0"/>
              <a:t>Based on </a:t>
            </a:r>
            <a:r>
              <a:rPr lang="en-CA" dirty="0" err="1" smtClean="0"/>
              <a:t>Fizeau</a:t>
            </a:r>
            <a:r>
              <a:rPr lang="en-CA" dirty="0" smtClean="0"/>
              <a:t> Interferometer</a:t>
            </a:r>
          </a:p>
          <a:p>
            <a:r>
              <a:rPr lang="en-CA" dirty="0" smtClean="0"/>
              <a:t>Range: 330 – 1100nm</a:t>
            </a:r>
          </a:p>
          <a:p>
            <a:r>
              <a:rPr lang="en-CA" dirty="0" smtClean="0"/>
              <a:t>Accuracy: 60 MHz</a:t>
            </a:r>
          </a:p>
          <a:p>
            <a:r>
              <a:rPr lang="en-CA" dirty="0" smtClean="0"/>
              <a:t>Sampling rate ~500 Hz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37</a:t>
            </a:fld>
            <a:endParaRPr lang="en-CA"/>
          </a:p>
        </p:txBody>
      </p:sp>
      <p:pic>
        <p:nvPicPr>
          <p:cNvPr id="71" name="Picture 2" descr="https://www.toptica.com/fileadmin/Editors_English/03_products/09_wavemeters_photonicals/00_wavemeters_photonicals_produktbilder/toptica_wavelength-meters-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770" y="3640725"/>
            <a:ext cx="1898588" cy="132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3473848" y="3047138"/>
            <a:ext cx="798022" cy="2186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73" name="Straight Arrow Connector 72"/>
          <p:cNvCxnSpPr>
            <a:stCxn id="114" idx="3"/>
          </p:cNvCxnSpPr>
          <p:nvPr/>
        </p:nvCxnSpPr>
        <p:spPr>
          <a:xfrm>
            <a:off x="4380034" y="4030866"/>
            <a:ext cx="3348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887598" y="3631659"/>
            <a:ext cx="1010024" cy="977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Acquire</a:t>
            </a:r>
          </a:p>
          <a:p>
            <a:pPr algn="ctr"/>
            <a:r>
              <a:rPr lang="en-CA" dirty="0" smtClean="0"/>
              <a:t>Transmit</a:t>
            </a:r>
            <a:endParaRPr lang="en-CA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232287" y="4085371"/>
            <a:ext cx="5636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0208436" y="3484060"/>
            <a:ext cx="798022" cy="1218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FPGA</a:t>
            </a:r>
          </a:p>
          <a:p>
            <a:pPr algn="ctr"/>
            <a:r>
              <a:rPr lang="en-CA" dirty="0" smtClean="0"/>
              <a:t>DAC Board</a:t>
            </a:r>
            <a:endParaRPr lang="en-CA" dirty="0"/>
          </a:p>
        </p:txBody>
      </p:sp>
      <p:grpSp>
        <p:nvGrpSpPr>
          <p:cNvPr id="77" name="Group 76"/>
          <p:cNvGrpSpPr/>
          <p:nvPr/>
        </p:nvGrpSpPr>
        <p:grpSpPr>
          <a:xfrm>
            <a:off x="1125537" y="2426886"/>
            <a:ext cx="1511300" cy="481263"/>
            <a:chOff x="2137610" y="3136231"/>
            <a:chExt cx="1511300" cy="481263"/>
          </a:xfrm>
        </p:grpSpPr>
        <p:sp>
          <p:nvSpPr>
            <p:cNvPr id="78" name="Rectangle 77"/>
            <p:cNvSpPr/>
            <p:nvPr/>
          </p:nvSpPr>
          <p:spPr>
            <a:xfrm>
              <a:off x="2137610" y="3136231"/>
              <a:ext cx="1391654" cy="481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760nm</a:t>
              </a:r>
              <a:endParaRPr lang="en-CA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529263" y="3283053"/>
              <a:ext cx="119647" cy="1876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117918" y="3022850"/>
            <a:ext cx="1511299" cy="481263"/>
            <a:chOff x="2137610" y="3978441"/>
            <a:chExt cx="1511299" cy="481263"/>
          </a:xfrm>
        </p:grpSpPr>
        <p:sp>
          <p:nvSpPr>
            <p:cNvPr id="81" name="Rectangle 80"/>
            <p:cNvSpPr/>
            <p:nvPr/>
          </p:nvSpPr>
          <p:spPr>
            <a:xfrm>
              <a:off x="2137610" y="3978441"/>
              <a:ext cx="1391654" cy="481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935nm</a:t>
              </a:r>
              <a:endParaRPr lang="en-CA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529262" y="4125263"/>
              <a:ext cx="119647" cy="1876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125539" y="3616746"/>
            <a:ext cx="1511298" cy="481263"/>
            <a:chOff x="2137610" y="4804609"/>
            <a:chExt cx="1511298" cy="481263"/>
          </a:xfrm>
        </p:grpSpPr>
        <p:sp>
          <p:nvSpPr>
            <p:cNvPr id="85" name="Rectangle 84"/>
            <p:cNvSpPr/>
            <p:nvPr/>
          </p:nvSpPr>
          <p:spPr>
            <a:xfrm>
              <a:off x="2137610" y="4804609"/>
              <a:ext cx="1391654" cy="481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369nm</a:t>
              </a:r>
              <a:endParaRPr lang="en-CA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29261" y="4951431"/>
              <a:ext cx="119647" cy="1876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17920" y="4209292"/>
            <a:ext cx="1511297" cy="481263"/>
            <a:chOff x="2137610" y="5630777"/>
            <a:chExt cx="1511297" cy="481263"/>
          </a:xfrm>
        </p:grpSpPr>
        <p:sp>
          <p:nvSpPr>
            <p:cNvPr id="88" name="Rectangle 87"/>
            <p:cNvSpPr/>
            <p:nvPr/>
          </p:nvSpPr>
          <p:spPr>
            <a:xfrm>
              <a:off x="2137610" y="5630777"/>
              <a:ext cx="1391654" cy="481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399nm</a:t>
              </a:r>
              <a:endParaRPr lang="en-CA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3529260" y="5777599"/>
              <a:ext cx="119647" cy="1876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6" name="Rectangle 95"/>
          <p:cNvSpPr/>
          <p:nvPr/>
        </p:nvSpPr>
        <p:spPr>
          <a:xfrm>
            <a:off x="1385507" y="2127519"/>
            <a:ext cx="871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/>
              <a:t>DL PRO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346580" y="3142924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Rectangle 97"/>
          <p:cNvSpPr/>
          <p:nvPr/>
        </p:nvSpPr>
        <p:spPr>
          <a:xfrm>
            <a:off x="3346580" y="3407635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9" name="Rectangle 98"/>
          <p:cNvSpPr/>
          <p:nvPr/>
        </p:nvSpPr>
        <p:spPr>
          <a:xfrm>
            <a:off x="3346580" y="3672346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2" name="Rectangle 101"/>
          <p:cNvSpPr/>
          <p:nvPr/>
        </p:nvSpPr>
        <p:spPr>
          <a:xfrm>
            <a:off x="3346580" y="3937057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3" name="Rectangle 102"/>
          <p:cNvSpPr/>
          <p:nvPr/>
        </p:nvSpPr>
        <p:spPr>
          <a:xfrm>
            <a:off x="3346580" y="4201768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4" name="Rectangle 103"/>
          <p:cNvSpPr/>
          <p:nvPr/>
        </p:nvSpPr>
        <p:spPr>
          <a:xfrm>
            <a:off x="3346580" y="4466479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5" name="Rectangle 104"/>
          <p:cNvSpPr/>
          <p:nvPr/>
        </p:nvSpPr>
        <p:spPr>
          <a:xfrm>
            <a:off x="3346580" y="4731190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6" name="Rectangle 105"/>
          <p:cNvSpPr/>
          <p:nvPr/>
        </p:nvSpPr>
        <p:spPr>
          <a:xfrm>
            <a:off x="3346580" y="4995904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7" name="Straight Arrow Connector 106"/>
          <p:cNvCxnSpPr>
            <a:stCxn id="79" idx="3"/>
            <a:endCxn id="97" idx="1"/>
          </p:cNvCxnSpPr>
          <p:nvPr/>
        </p:nvCxnSpPr>
        <p:spPr>
          <a:xfrm>
            <a:off x="2636837" y="2667517"/>
            <a:ext cx="709743" cy="569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2" idx="3"/>
            <a:endCxn id="98" idx="1"/>
          </p:cNvCxnSpPr>
          <p:nvPr/>
        </p:nvCxnSpPr>
        <p:spPr>
          <a:xfrm>
            <a:off x="2629217" y="3263481"/>
            <a:ext cx="717363" cy="2379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6" idx="3"/>
            <a:endCxn id="99" idx="1"/>
          </p:cNvCxnSpPr>
          <p:nvPr/>
        </p:nvCxnSpPr>
        <p:spPr>
          <a:xfrm flipV="1">
            <a:off x="2636837" y="3766155"/>
            <a:ext cx="709743" cy="91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89" idx="3"/>
            <a:endCxn id="102" idx="1"/>
          </p:cNvCxnSpPr>
          <p:nvPr/>
        </p:nvCxnSpPr>
        <p:spPr>
          <a:xfrm flipV="1">
            <a:off x="2629217" y="4030866"/>
            <a:ext cx="717363" cy="4190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4260387" y="3937057"/>
            <a:ext cx="119647" cy="18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6" name="TextBox 115"/>
          <p:cNvSpPr txBox="1"/>
          <p:nvPr/>
        </p:nvSpPr>
        <p:spPr>
          <a:xfrm>
            <a:off x="3489033" y="3615274"/>
            <a:ext cx="8694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8 </a:t>
            </a:r>
            <a:r>
              <a:rPr lang="en-CA" dirty="0" err="1" smtClean="0">
                <a:solidFill>
                  <a:schemeClr val="bg1"/>
                </a:solidFill>
              </a:rPr>
              <a:t>Chn</a:t>
            </a:r>
            <a:r>
              <a:rPr lang="en-CA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optical </a:t>
            </a:r>
          </a:p>
          <a:p>
            <a:r>
              <a:rPr lang="en-CA" dirty="0" smtClean="0">
                <a:solidFill>
                  <a:schemeClr val="bg1"/>
                </a:solidFill>
              </a:rPr>
              <a:t>switch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17" name="Picture 4" descr="Image result for windows 10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81" y="2652162"/>
            <a:ext cx="895258" cy="8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TextBox 117"/>
          <p:cNvSpPr txBox="1"/>
          <p:nvPr/>
        </p:nvSpPr>
        <p:spPr>
          <a:xfrm>
            <a:off x="10213584" y="2907524"/>
            <a:ext cx="803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Home </a:t>
            </a:r>
          </a:p>
          <a:p>
            <a:r>
              <a:rPr lang="en-CA" dirty="0" smtClean="0"/>
              <a:t>built</a:t>
            </a:r>
            <a:endParaRPr lang="en-CA" dirty="0"/>
          </a:p>
        </p:txBody>
      </p:sp>
      <p:sp>
        <p:nvSpPr>
          <p:cNvPr id="119" name="TextBox 118"/>
          <p:cNvSpPr txBox="1"/>
          <p:nvPr/>
        </p:nvSpPr>
        <p:spPr>
          <a:xfrm>
            <a:off x="9734889" y="4755219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Multi Channel</a:t>
            </a:r>
            <a:endParaRPr lang="en-CA" dirty="0"/>
          </a:p>
        </p:txBody>
      </p:sp>
      <p:cxnSp>
        <p:nvCxnSpPr>
          <p:cNvPr id="120" name="Elbow Connector 119"/>
          <p:cNvCxnSpPr>
            <a:stCxn id="76" idx="3"/>
            <a:endCxn id="88" idx="1"/>
          </p:cNvCxnSpPr>
          <p:nvPr/>
        </p:nvCxnSpPr>
        <p:spPr>
          <a:xfrm flipH="1">
            <a:off x="1117920" y="4093524"/>
            <a:ext cx="9888538" cy="356400"/>
          </a:xfrm>
          <a:prstGeom prst="bentConnector5">
            <a:avLst>
              <a:gd name="adj1" fmla="val -2312"/>
              <a:gd name="adj2" fmla="val 376258"/>
              <a:gd name="adj3" fmla="val 10237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211834" y="3721572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USB</a:t>
            </a:r>
            <a:endParaRPr lang="en-CA" dirty="0"/>
          </a:p>
        </p:txBody>
      </p:sp>
      <p:sp>
        <p:nvSpPr>
          <p:cNvPr id="123" name="Rectangle 122"/>
          <p:cNvSpPr/>
          <p:nvPr/>
        </p:nvSpPr>
        <p:spPr>
          <a:xfrm>
            <a:off x="8900597" y="3687356"/>
            <a:ext cx="941909" cy="977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Receive</a:t>
            </a:r>
          </a:p>
          <a:p>
            <a:pPr algn="ctr"/>
            <a:r>
              <a:rPr lang="en-CA" dirty="0" smtClean="0"/>
              <a:t>PID</a:t>
            </a:r>
            <a:endParaRPr lang="en-CA" dirty="0"/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7914911" y="4097064"/>
            <a:ext cx="9752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9842506" y="4110623"/>
            <a:ext cx="3657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894547" y="3785751"/>
            <a:ext cx="100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Ethernet</a:t>
            </a:r>
            <a:endParaRPr lang="en-CA" dirty="0"/>
          </a:p>
        </p:txBody>
      </p:sp>
      <p:sp>
        <p:nvSpPr>
          <p:cNvPr id="128" name="TextBox 127"/>
          <p:cNvSpPr txBox="1"/>
          <p:nvPr/>
        </p:nvSpPr>
        <p:spPr>
          <a:xfrm>
            <a:off x="5753336" y="5992621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Analog Voltage 0-10V</a:t>
            </a:r>
            <a:endParaRPr lang="en-CA" dirty="0"/>
          </a:p>
        </p:txBody>
      </p:sp>
      <p:cxnSp>
        <p:nvCxnSpPr>
          <p:cNvPr id="134" name="Elbow Connector 133"/>
          <p:cNvCxnSpPr/>
          <p:nvPr/>
        </p:nvCxnSpPr>
        <p:spPr>
          <a:xfrm rot="5400000" flipH="1" flipV="1">
            <a:off x="692739" y="4031741"/>
            <a:ext cx="621222" cy="239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5" name="Elbow Connector 134"/>
          <p:cNvCxnSpPr/>
          <p:nvPr/>
        </p:nvCxnSpPr>
        <p:spPr>
          <a:xfrm rot="5400000" flipH="1" flipV="1">
            <a:off x="692411" y="3418214"/>
            <a:ext cx="621222" cy="23904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5400000" flipH="1" flipV="1">
            <a:off x="688272" y="2819559"/>
            <a:ext cx="624582" cy="235939"/>
          </a:xfrm>
          <a:prstGeom prst="bentConnector3">
            <a:avLst>
              <a:gd name="adj1" fmla="val 9994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7" name="Picture 6" descr="Image result for raspberry pi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26" y="2488126"/>
            <a:ext cx="1433422" cy="1275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8" name="Group 137"/>
          <p:cNvGrpSpPr/>
          <p:nvPr/>
        </p:nvGrpSpPr>
        <p:grpSpPr>
          <a:xfrm>
            <a:off x="4485431" y="2618482"/>
            <a:ext cx="1511300" cy="481263"/>
            <a:chOff x="2137610" y="3136231"/>
            <a:chExt cx="1511300" cy="481263"/>
          </a:xfrm>
        </p:grpSpPr>
        <p:sp>
          <p:nvSpPr>
            <p:cNvPr id="139" name="Rectangle 138"/>
            <p:cNvSpPr/>
            <p:nvPr/>
          </p:nvSpPr>
          <p:spPr>
            <a:xfrm>
              <a:off x="2137610" y="3136231"/>
              <a:ext cx="1391654" cy="4812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/>
                <a:t>780nm</a:t>
              </a:r>
              <a:endParaRPr lang="en-CA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3529263" y="3283053"/>
              <a:ext cx="119647" cy="18761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1" name="TextBox 140"/>
          <p:cNvSpPr txBox="1"/>
          <p:nvPr/>
        </p:nvSpPr>
        <p:spPr>
          <a:xfrm>
            <a:off x="4483012" y="2155507"/>
            <a:ext cx="144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 smtClean="0"/>
              <a:t>Stable reference for calibration</a:t>
            </a:r>
            <a:endParaRPr lang="en-CA" sz="1200" dirty="0"/>
          </a:p>
        </p:txBody>
      </p:sp>
      <p:cxnSp>
        <p:nvCxnSpPr>
          <p:cNvPr id="142" name="Elbow Connector 141"/>
          <p:cNvCxnSpPr>
            <a:stCxn id="140" idx="3"/>
          </p:cNvCxnSpPr>
          <p:nvPr/>
        </p:nvCxnSpPr>
        <p:spPr>
          <a:xfrm flipH="1">
            <a:off x="5497289" y="2859113"/>
            <a:ext cx="499442" cy="904455"/>
          </a:xfrm>
          <a:prstGeom prst="bentConnector4">
            <a:avLst>
              <a:gd name="adj1" fmla="val -45771"/>
              <a:gd name="adj2" fmla="val 55186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2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410" y="288925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Analog output board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2" b="49568"/>
          <a:stretch/>
        </p:blipFill>
        <p:spPr>
          <a:xfrm rot="16200000">
            <a:off x="2510035" y="1452181"/>
            <a:ext cx="2967729" cy="5560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1400" y="1422861"/>
            <a:ext cx="8856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DAC7744: 4 channel 100 </a:t>
            </a:r>
            <a:r>
              <a:rPr lang="en-CA" dirty="0" err="1" smtClean="0"/>
              <a:t>ksps</a:t>
            </a:r>
            <a:r>
              <a:rPr lang="en-CA" dirty="0" smtClean="0"/>
              <a:t> 16bit</a:t>
            </a:r>
          </a:p>
          <a:p>
            <a:r>
              <a:rPr lang="en-CA" dirty="0" err="1" smtClean="0"/>
              <a:t>Numato</a:t>
            </a:r>
            <a:r>
              <a:rPr lang="en-CA" dirty="0" smtClean="0"/>
              <a:t> Mimas FPGA board: Xilinx Spartan 6 LX9</a:t>
            </a:r>
          </a:p>
          <a:p>
            <a:r>
              <a:rPr lang="en-CA" dirty="0" smtClean="0"/>
              <a:t>Each board has 4 Analog output channels and has unique 6 bit address set by a DIP switch </a:t>
            </a:r>
            <a:endParaRPr lang="en-CA" dirty="0"/>
          </a:p>
        </p:txBody>
      </p:sp>
      <p:pic>
        <p:nvPicPr>
          <p:cNvPr id="4098" name="Picture 2" descr="https://lh3.googleusercontent.com/rk67NpYsJ9_Oa014vc-o4vjE_8HASCPsE3qUXadwU86-2irOrezhrJkwR5ztzkIVx5Lj7RQ_sCpudE6iR6x24eo--9JyNBu-A82R8_64SLx71NNjGGQOJNP4P2vP8ciaWXPcCTRW2MPT0YV2FuWZImSFVfwWitW9gpC0JDu4w3glYKM6DVHhYUhQYa9JbzJ7ydTsaR6K1N0bPmR4zRqL6D1JusWh0vYvu2KebN4dTZ3Ycck-TEAccq5PpZJFOxXeSdiBCV_DmFP1qevfL9J6B8gRz_GujpSRRl6pRCnbGYdy6sgcpuS6FwK9hDGiw6o9FeQBQunuryqEPBARjRJcS0PkwOgpRynRlUUn5TXazihOnS-zQOVkx3UHurlL48FAVyU1oDaGA5rP4aIwY1vcncxsCWcnMc4SGd4YSDBEpd6PHbB1YuH0tzE9l1M4CXsGJxk7Wlw4-b7bh2Lj_DbuzJgYHYc5mbd1oGYFRmxsMSI4J552ZyCwBiO9a65mKv9pfYvfWfojSwSI47kboiI--a4Uz68_0X0qwrK1B1lNUJx1zXPDzUiEKtrv6kDM63wOzZeHNdYYj_MijxMEBMA2e9cjkRnmsrG2QO7NxQuU=w712-h950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1" r="5430" b="28447"/>
          <a:stretch/>
        </p:blipFill>
        <p:spPr bwMode="auto">
          <a:xfrm rot="16200000">
            <a:off x="6558661" y="3275376"/>
            <a:ext cx="4200444" cy="253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2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75" y="0"/>
            <a:ext cx="10515600" cy="1325563"/>
          </a:xfrm>
        </p:spPr>
        <p:txBody>
          <a:bodyPr/>
          <a:lstStyle/>
          <a:p>
            <a:r>
              <a:rPr lang="en-CA" dirty="0" smtClean="0"/>
              <a:t>Measurements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22" y="1202005"/>
            <a:ext cx="7029448" cy="5370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56828" y="3362325"/>
            <a:ext cx="273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Pressure and temperature </a:t>
            </a:r>
          </a:p>
          <a:p>
            <a:r>
              <a:rPr lang="en-CA" dirty="0" smtClean="0"/>
              <a:t>measured from </a:t>
            </a:r>
            <a:r>
              <a:rPr lang="en-CA" dirty="0" err="1" smtClean="0"/>
              <a:t>wavemeter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097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316908"/>
            <a:ext cx="11017250" cy="1325563"/>
          </a:xfrm>
        </p:spPr>
        <p:txBody>
          <a:bodyPr/>
          <a:lstStyle/>
          <a:p>
            <a:pPr algn="ctr"/>
            <a:r>
              <a:rPr lang="en-CA" dirty="0" smtClean="0"/>
              <a:t>Engineer programmable spin interaction graphs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376" y="2575090"/>
            <a:ext cx="2038350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569" y="3017716"/>
            <a:ext cx="1685925" cy="154305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886741" y="3407106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71" y="3446628"/>
            <a:ext cx="4219575" cy="4000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88371" y="5183339"/>
            <a:ext cx="9679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dirty="0" smtClean="0"/>
              <a:t>we </a:t>
            </a:r>
            <a:r>
              <a:rPr lang="en-CA" sz="2000" dirty="0"/>
              <a:t>propose a </a:t>
            </a:r>
            <a:r>
              <a:rPr lang="en-CA" sz="2000" dirty="0" smtClean="0"/>
              <a:t>quantum </a:t>
            </a:r>
            <a:r>
              <a:rPr lang="en-CA" sz="2000" dirty="0"/>
              <a:t>simulation protocol to engineer XY spin </a:t>
            </a:r>
            <a:r>
              <a:rPr lang="en-CA" sz="2000" dirty="0" smtClean="0"/>
              <a:t>dynamics </a:t>
            </a:r>
            <a:r>
              <a:rPr lang="en-CA" sz="2000" dirty="0"/>
              <a:t>on a 2D lattice with 1D chain of ions.</a:t>
            </a:r>
          </a:p>
        </p:txBody>
      </p:sp>
    </p:spTree>
    <p:extLst>
      <p:ext uri="{BB962C8B-B14F-4D97-AF65-F5344CB8AC3E}">
        <p14:creationId xmlns:p14="http://schemas.microsoft.com/office/powerpoint/2010/main" val="261752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0" y="1810020"/>
            <a:ext cx="8867775" cy="373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Measurements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9255337" y="2109959"/>
            <a:ext cx="203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DLPRO 935nm laser</a:t>
            </a:r>
            <a:endParaRPr lang="en-CA" dirty="0"/>
          </a:p>
        </p:txBody>
      </p:sp>
      <p:sp>
        <p:nvSpPr>
          <p:cNvPr id="7" name="TextBox 6"/>
          <p:cNvSpPr txBox="1"/>
          <p:nvPr/>
        </p:nvSpPr>
        <p:spPr>
          <a:xfrm>
            <a:off x="4341784" y="4437888"/>
            <a:ext cx="836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Locked</a:t>
            </a:r>
            <a:endParaRPr lang="en-CA" dirty="0"/>
          </a:p>
        </p:txBody>
      </p:sp>
      <p:sp>
        <p:nvSpPr>
          <p:cNvPr id="8" name="TextBox 7"/>
          <p:cNvSpPr txBox="1"/>
          <p:nvPr/>
        </p:nvSpPr>
        <p:spPr>
          <a:xfrm>
            <a:off x="2978727" y="3037062"/>
            <a:ext cx="106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Unlocked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9255337" y="2944729"/>
            <a:ext cx="28491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Limited by the resolution, </a:t>
            </a:r>
          </a:p>
          <a:p>
            <a:r>
              <a:rPr lang="en-CA" dirty="0" smtClean="0"/>
              <a:t>accuracy and response time </a:t>
            </a:r>
          </a:p>
          <a:p>
            <a:r>
              <a:rPr lang="en-CA" dirty="0" smtClean="0"/>
              <a:t>Of the </a:t>
            </a:r>
            <a:r>
              <a:rPr lang="en-CA" dirty="0" err="1" smtClean="0"/>
              <a:t>wavemeter</a:t>
            </a:r>
            <a:endParaRPr lang="en-CA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36308"/>
              </p:ext>
            </p:extLst>
          </p:nvPr>
        </p:nvGraphicFramePr>
        <p:xfrm>
          <a:off x="92075" y="92075"/>
          <a:ext cx="28575" cy="2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7" name="LibreOffice" r:id="rId4" imgW="0" imgH="0" progId="LibreOffice.ImpressDocument.1">
                  <p:embed/>
                </p:oleObj>
              </mc:Choice>
              <mc:Fallback>
                <p:oleObj name="LibreOffice" r:id="rId4" imgW="0" imgH="0" progId="LibreOffice.Impress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28575" cy="2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8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Cavity based frequency lock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41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74" y="1759324"/>
            <a:ext cx="10474978" cy="32183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735072" y="5046289"/>
                <a:ext cx="35190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400" b="0" dirty="0" smtClean="0"/>
                  <a:t>Feedback laser to keep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1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14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1400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1400" i="1" dirty="0">
                            <a:latin typeface="Cambria Math" panose="02040503050406030204" pitchFamily="18" charset="0"/>
                          </a:rPr>
                          <m:t>369</m:t>
                        </m:r>
                      </m:sub>
                    </m:sSub>
                  </m:oMath>
                </a14:m>
                <a:r>
                  <a:rPr lang="en-CA" sz="1400" b="0" dirty="0" smtClean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 sz="14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sz="14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sz="1400" b="0" i="1" dirty="0" smtClean="0">
                            <a:latin typeface="Cambria Math" panose="02040503050406030204" pitchFamily="18" charset="0"/>
                          </a:rPr>
                          <m:t>780</m:t>
                        </m:r>
                      </m:sub>
                    </m:sSub>
                  </m:oMath>
                </a14:m>
                <a:r>
                  <a:rPr lang="en-CA" sz="1400" dirty="0" smtClean="0"/>
                  <a:t>constant</a:t>
                </a:r>
                <a:endParaRPr lang="en-CA" sz="1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072" y="5046289"/>
                <a:ext cx="3519082" cy="307777"/>
              </a:xfrm>
              <a:prstGeom prst="rect">
                <a:avLst/>
              </a:prstGeom>
              <a:blipFill>
                <a:blip r:embed="rId3"/>
                <a:stretch>
                  <a:fillRect l="-520" t="-4000" b="-20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769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Stability condition for </a:t>
            </a:r>
            <a:r>
              <a:rPr lang="en-CA" dirty="0" smtClean="0"/>
              <a:t>the cavity</a:t>
            </a:r>
            <a:r>
              <a:rPr lang="en-CA" dirty="0"/>
              <a:t/>
            </a:r>
            <a:br>
              <a:rPr lang="en-CA" dirty="0"/>
            </a:b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91" y="1310235"/>
            <a:ext cx="4767563" cy="50688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968539" y="2934393"/>
                <a:ext cx="4145366" cy="2198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CA" b="0" dirty="0" smtClean="0"/>
              </a:p>
              <a:p>
                <a:endParaRPr lang="en-CA" dirty="0" smtClean="0"/>
              </a:p>
              <a:p>
                <a:r>
                  <a:rPr lang="en-CA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=1,2</m:t>
                    </m:r>
                  </m:oMath>
                </a14:m>
                <a:endParaRPr lang="en-CA" b="0" dirty="0" smtClean="0"/>
              </a:p>
              <a:p>
                <a:endParaRPr lang="en-CA" dirty="0" smtClean="0"/>
              </a:p>
              <a:p>
                <a:r>
                  <a:rPr lang="en-CA" dirty="0" smtClean="0"/>
                  <a:t>Cavity stability condition: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CA" dirty="0" smtClean="0"/>
              </a:p>
              <a:p>
                <a:endParaRPr lang="en-CA" dirty="0"/>
              </a:p>
              <a:p>
                <a:r>
                  <a:rPr lang="en-CA" dirty="0" smtClean="0"/>
                  <a:t>We set  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 ~ 100 </m:t>
                    </m:r>
                    <m:r>
                      <a:rPr lang="en-CA" i="1" dirty="0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𝐹𝑆𝑅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 ~ 1.5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𝐺𝐻𝑧</m:t>
                    </m:r>
                  </m:oMath>
                </a14:m>
                <a:endParaRPr lang="en-CA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539" y="2934393"/>
                <a:ext cx="4145366" cy="2198230"/>
              </a:xfrm>
              <a:prstGeom prst="rect">
                <a:avLst/>
              </a:prstGeom>
              <a:blipFill>
                <a:blip r:embed="rId3"/>
                <a:stretch>
                  <a:fillRect l="-1176" b="-33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046" y="1027906"/>
            <a:ext cx="2667000" cy="1704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619230" y="1707534"/>
                <a:ext cx="4830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230" y="1707534"/>
                <a:ext cx="48308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8517303" y="1707534"/>
                <a:ext cx="4884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303" y="1707534"/>
                <a:ext cx="4884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7027938" y="1920775"/>
            <a:ext cx="15374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56560" y="16067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d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128434" y="64886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dirty="0" err="1"/>
              <a:t>Kogelnik</a:t>
            </a:r>
            <a:r>
              <a:rPr lang="en-CA" dirty="0"/>
              <a:t>, H., &amp; Li, T. (</a:t>
            </a:r>
            <a:r>
              <a:rPr lang="en-CA" dirty="0" smtClean="0"/>
              <a:t>1966). Applied optics, </a:t>
            </a:r>
            <a:r>
              <a:rPr lang="en-CA" dirty="0"/>
              <a:t>5(10), 1550-1567.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37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Cavity construction</a:t>
            </a:r>
            <a:endParaRPr lang="en-CA" dirty="0"/>
          </a:p>
        </p:txBody>
      </p:sp>
      <p:sp>
        <p:nvSpPr>
          <p:cNvPr id="6" name="TextBox 5"/>
          <p:cNvSpPr txBox="1"/>
          <p:nvPr/>
        </p:nvSpPr>
        <p:spPr>
          <a:xfrm>
            <a:off x="7986329" y="1930335"/>
            <a:ext cx="396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Concave mirrors ROC=150 mm</a:t>
            </a:r>
            <a:endParaRPr lang="en-CA" dirty="0"/>
          </a:p>
          <a:p>
            <a:r>
              <a:rPr lang="en-CA" dirty="0" smtClean="0"/>
              <a:t>HR Mirrors R&gt;99.5% @ 369nm - 925nm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77201" y="2622766"/>
            <a:ext cx="2359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Expected Finesse </a:t>
            </a:r>
            <a:r>
              <a:rPr lang="en-CA" dirty="0" smtClean="0"/>
              <a:t>&gt; 600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7986329" y="3507174"/>
            <a:ext cx="432233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 smtClean="0"/>
              <a:t>Endcaps: Brass (360 UM) (CTE: ~20ppm/</a:t>
            </a:r>
            <a:r>
              <a:rPr lang="en-CA" sz="1600" baseline="30000" dirty="0" err="1" smtClean="0"/>
              <a:t>o</a:t>
            </a:r>
            <a:r>
              <a:rPr lang="en-CA" sz="1600" dirty="0" err="1" smtClean="0"/>
              <a:t>C</a:t>
            </a:r>
            <a:r>
              <a:rPr lang="en-CA" sz="1600" dirty="0" smtClean="0"/>
              <a:t> )</a:t>
            </a:r>
          </a:p>
          <a:p>
            <a:r>
              <a:rPr lang="en-CA" sz="1600" dirty="0" smtClean="0"/>
              <a:t>Spacer   : Quartz (CTE: ~0.5ppm/</a:t>
            </a:r>
            <a:r>
              <a:rPr lang="en-CA" sz="1600" baseline="30000" dirty="0" err="1" smtClean="0"/>
              <a:t>o</a:t>
            </a:r>
            <a:r>
              <a:rPr lang="en-CA" sz="1600" dirty="0" err="1" smtClean="0"/>
              <a:t>C</a:t>
            </a:r>
            <a:r>
              <a:rPr lang="en-CA" sz="1600" dirty="0" smtClean="0"/>
              <a:t>)</a:t>
            </a:r>
          </a:p>
          <a:p>
            <a:endParaRPr lang="en-CA" sz="1600" dirty="0"/>
          </a:p>
          <a:p>
            <a:r>
              <a:rPr lang="en-CA" sz="1600" dirty="0" smtClean="0"/>
              <a:t>Dimensions are chosen to minimize thermal drifts</a:t>
            </a:r>
            <a:endParaRPr lang="en-CA" sz="1600" dirty="0"/>
          </a:p>
        </p:txBody>
      </p:sp>
      <p:sp>
        <p:nvSpPr>
          <p:cNvPr id="3" name="Rectangle 2"/>
          <p:cNvSpPr/>
          <p:nvPr/>
        </p:nvSpPr>
        <p:spPr>
          <a:xfrm>
            <a:off x="8839200" y="6550223"/>
            <a:ext cx="335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Barry, </a:t>
            </a:r>
            <a:r>
              <a:rPr lang="en-US" sz="1400" dirty="0" smtClean="0"/>
              <a:t>J  Ph.D</a:t>
            </a:r>
            <a:r>
              <a:rPr lang="en-US" sz="1400" dirty="0"/>
              <a:t>. thesis, Yale University (2013).</a:t>
            </a:r>
            <a:endParaRPr lang="en-CA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43</a:t>
            </a:fld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3" y="1870866"/>
            <a:ext cx="7391942" cy="371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Cavity mode matching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44</a:t>
            </a:fld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83" y="1276844"/>
            <a:ext cx="10515598" cy="3676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4" y="4935760"/>
            <a:ext cx="6544234" cy="189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4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Cavity measurements</a:t>
            </a:r>
            <a:endParaRPr lang="en-CA" dirty="0"/>
          </a:p>
        </p:txBody>
      </p:sp>
      <p:pic>
        <p:nvPicPr>
          <p:cNvPr id="4" name="Picture 2" descr="https://lh3.googleusercontent.com/CS6QoRUzOPwU8jE_g1pvoKGwNGa2bxC7wHuMBEnZvl7XFYz8xoyGNPgXbRwkYte7vs4SX2F9rp1o_9bh_5R4zRM65Nha7H4rAqkCZwF6MiguMTcfQAb9Dl2k77zENHib8VnAMV_qZn-0M7HULLpraCxhhDlgW_IT7yzHGzcL46BtVA5l8QhtjzV5WiXFFq8IyUVZg2h9D0D3c-SIGeishP5chbUUYb77ZC0hZ_2NQT842xQqwTTIxr6m76npPreMe25-qem8m5_PfBTg49NlDXshj1ydjc15_Gu88HqSdRTFEuhDaShqG-YOlbjyEV8awXDbx-tigxm3a3G_dX0rxX2mZ3NQzAaw0oJBdky0TlryTzrBBR5qEfEGZ2cNI5tlSbZnbFmbXYxQRrvkbrAYwlTCd0gFW3QnVQ2TNSdqrdmGzEXSAsAIFOfa1MLZneixEpjPi1NhK_qmVWwVzV4Z5qVMYRs3oeLEmTtIsHFs0r-AdxyOA4WYaTHw_Sxk1jsLBPwJUR3RYkJPOxhWKOyPaom0q4U_0Av2cbt27ZElQLpsdKrqfRnzLOnE5Vy2zOTN691J8TnJRh6R-d5OxDcuJVwT4aqPzdXy6xVD6HA=w1266-h949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44" y="1690689"/>
            <a:ext cx="5583026" cy="418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3.googleusercontent.com/JGa0YIDbaVJyLgZje2LZmDX8QoWKgm1oAhVErJBhtjVPOYr16M8cO8gpy8acMcFRXyRopg5d09wdZU54h1nEvHQQsG4OFcOkJC4tz8xuBr-v_y9triJGYZmeSvG5ai9zUyj5-zA2N37Sg3azlwyaPpNk2dZOY_FjKAspYUKJPVIiPOUHfqkHknFw5vOEOycxE9oamUsPdGOQDUwvIiyYvS0w0BWeESEcUlUluM7yeKyzAIMcx7Z2aAiGzEhg6nrBVShs9GWHgWAtUdyr5RucPRUoFs2G7XYaYmblwUagmajEOdh_sqCY8dWl1rrDodsUuurxfTXtErw0WcDrvx6lSfSn1EH-JvO7iXWOHqaYqBbd7mT4sRuWSwoyVYVkVFk5Gxu5AdbrHUcg9CnuKT9tacPNgWKNe7Qx2OanLMGdaN-Q2ysrHj7_tFSFvPwxhp-lkniGCyJ_AqfazcWV4VOQ-dKVbtA8rwPzv-h3tSsq1QL6UJs6rwofnqG96GkcC2xxUHqo-NSaQ2L25Q1lDqOz_G7MEz_6_qL2LESSlbttvJJDCCJhWUy3avbW9hzBG3OWoKBIAY9TjljkalAGe-S-xoMKhUUIvL9bvLiLL-Q=w1266-h949-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881" y="1690688"/>
            <a:ext cx="5480167" cy="418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89449" y="6045723"/>
            <a:ext cx="2450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Lorentzian finesse ~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080" y="45233"/>
            <a:ext cx="10515600" cy="1325563"/>
          </a:xfrm>
        </p:spPr>
        <p:txBody>
          <a:bodyPr/>
          <a:lstStyle/>
          <a:p>
            <a:r>
              <a:rPr lang="en-CA" dirty="0" smtClean="0"/>
              <a:t>Single transfer cavity to lock multiple lasers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840" y="913596"/>
            <a:ext cx="6100780" cy="5656662"/>
          </a:xfrm>
          <a:prstGeom prst="rect">
            <a:avLst/>
          </a:prstGeom>
        </p:spPr>
      </p:pic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34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 and Outlook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Alternate schemes for laser locking using a </a:t>
            </a:r>
            <a:r>
              <a:rPr lang="en-CA" dirty="0" err="1" smtClean="0"/>
              <a:t>wavemeter</a:t>
            </a:r>
            <a:r>
              <a:rPr lang="en-CA" dirty="0" smtClean="0"/>
              <a:t> and a transfer cavity</a:t>
            </a:r>
          </a:p>
          <a:p>
            <a:r>
              <a:rPr lang="en-CA" dirty="0" err="1" smtClean="0"/>
              <a:t>Wavemeter</a:t>
            </a:r>
            <a:r>
              <a:rPr lang="en-CA" dirty="0" smtClean="0"/>
              <a:t> lock has advantages of ease and scaling, but is limited by the resolution, accuracy and the sampling rate the instrument</a:t>
            </a:r>
          </a:p>
          <a:p>
            <a:r>
              <a:rPr lang="en-CA" dirty="0" smtClean="0"/>
              <a:t>Cavity based lock has more resolution and sampling rate but cannot make absolute frequency measurements</a:t>
            </a:r>
          </a:p>
          <a:p>
            <a:r>
              <a:rPr lang="en-CA" dirty="0" smtClean="0"/>
              <a:t>Combine both the schemes to obtain the advantages of both the systems.</a:t>
            </a: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54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656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333570"/>
            <a:ext cx="12192000" cy="251639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15258" y="3931298"/>
            <a:ext cx="7631705" cy="442433"/>
            <a:chOff x="1223135" y="4291349"/>
            <a:chExt cx="8307884" cy="541177"/>
          </a:xfrm>
        </p:grpSpPr>
        <p:sp>
          <p:nvSpPr>
            <p:cNvPr id="6" name="TextBox 5"/>
            <p:cNvSpPr txBox="1"/>
            <p:nvPr/>
          </p:nvSpPr>
          <p:spPr>
            <a:xfrm>
              <a:off x="6295245" y="4291349"/>
              <a:ext cx="1010659" cy="432792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Nikolay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7582" y="4303142"/>
              <a:ext cx="1057412" cy="529384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Roland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9708" y="4338141"/>
              <a:ext cx="116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Gilbert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3492" y="4338141"/>
              <a:ext cx="601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Nikhil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1396" y="4377393"/>
              <a:ext cx="729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Sainath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23135" y="4338141"/>
              <a:ext cx="9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Fereshteh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95348" y="4340423"/>
              <a:ext cx="764673" cy="376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Rajibul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2639855" y="6352252"/>
            <a:ext cx="6971988" cy="434009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6600" dirty="0" smtClean="0"/>
              <a:t>THANK YOU</a:t>
            </a:r>
            <a:endParaRPr lang="en-CA" sz="6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2"/>
            <a:ext cx="12192000" cy="25163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10443" y="2673146"/>
            <a:ext cx="7706352" cy="1335440"/>
            <a:chOff x="2308091" y="2691438"/>
            <a:chExt cx="7706352" cy="1335440"/>
          </a:xfrm>
        </p:grpSpPr>
        <p:grpSp>
          <p:nvGrpSpPr>
            <p:cNvPr id="2" name="Group 1"/>
            <p:cNvGrpSpPr/>
            <p:nvPr/>
          </p:nvGrpSpPr>
          <p:grpSpPr>
            <a:xfrm>
              <a:off x="2308091" y="2691438"/>
              <a:ext cx="7706352" cy="1335440"/>
              <a:chOff x="2308091" y="2691438"/>
              <a:chExt cx="7706352" cy="1335440"/>
            </a:xfrm>
          </p:grpSpPr>
          <p:sp>
            <p:nvSpPr>
              <p:cNvPr id="14" name="Right Arrow 13"/>
              <p:cNvSpPr/>
              <p:nvPr/>
            </p:nvSpPr>
            <p:spPr>
              <a:xfrm rot="14327809">
                <a:off x="7752259" y="3279575"/>
                <a:ext cx="1278330" cy="216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836149" y="2691438"/>
                <a:ext cx="876542" cy="1278330"/>
                <a:chOff x="6701925" y="3031784"/>
                <a:chExt cx="876542" cy="127833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 rot="14688543">
                  <a:off x="6495282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8" t="2323" r="15409" b="32915"/>
                <a:stretch/>
              </p:blipFill>
              <p:spPr>
                <a:xfrm>
                  <a:off x="6701925" y="3299890"/>
                  <a:ext cx="876542" cy="865779"/>
                </a:xfrm>
                <a:prstGeom prst="ellipse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3355084" y="2695321"/>
                <a:ext cx="973061" cy="1278330"/>
                <a:chOff x="3220860" y="3035667"/>
                <a:chExt cx="973061" cy="1278330"/>
              </a:xfrm>
            </p:grpSpPr>
            <p:sp>
              <p:nvSpPr>
                <p:cNvPr id="20" name="Right Arrow 19"/>
                <p:cNvSpPr/>
                <p:nvPr/>
              </p:nvSpPr>
              <p:spPr>
                <a:xfrm rot="17680045">
                  <a:off x="3038080" y="3566694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8" b="25127"/>
                <a:stretch/>
              </p:blipFill>
              <p:spPr>
                <a:xfrm>
                  <a:off x="3220860" y="3299890"/>
                  <a:ext cx="973061" cy="861647"/>
                </a:xfrm>
                <a:prstGeom prst="ellipse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4477036" y="2726292"/>
                <a:ext cx="971575" cy="1278330"/>
                <a:chOff x="4342812" y="3066638"/>
                <a:chExt cx="971575" cy="1278330"/>
              </a:xfrm>
            </p:grpSpPr>
            <p:sp>
              <p:nvSpPr>
                <p:cNvPr id="23" name="Right Arrow 22"/>
                <p:cNvSpPr/>
                <p:nvPr/>
              </p:nvSpPr>
              <p:spPr>
                <a:xfrm rot="17697343">
                  <a:off x="4155335" y="3597665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84" t="4064" r="3103" b="21998"/>
                <a:stretch/>
              </p:blipFill>
              <p:spPr>
                <a:xfrm>
                  <a:off x="4342812" y="3313939"/>
                  <a:ext cx="971575" cy="850883"/>
                </a:xfrm>
                <a:prstGeom prst="ellipse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9103720" y="2727398"/>
                <a:ext cx="910723" cy="1278330"/>
                <a:chOff x="8969496" y="3067744"/>
                <a:chExt cx="910723" cy="1278330"/>
              </a:xfrm>
            </p:grpSpPr>
            <p:sp>
              <p:nvSpPr>
                <p:cNvPr id="26" name="Right Arrow 25"/>
                <p:cNvSpPr/>
                <p:nvPr/>
              </p:nvSpPr>
              <p:spPr>
                <a:xfrm rot="13966692">
                  <a:off x="8676346" y="359877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71" t="1" r="14263" b="40221"/>
                <a:stretch/>
              </p:blipFill>
              <p:spPr>
                <a:xfrm>
                  <a:off x="8969496" y="3305270"/>
                  <a:ext cx="910723" cy="856267"/>
                </a:xfrm>
                <a:prstGeom prst="ellipse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2308091" y="2707275"/>
                <a:ext cx="959201" cy="1278330"/>
                <a:chOff x="2220011" y="3023860"/>
                <a:chExt cx="959201" cy="1278330"/>
              </a:xfrm>
            </p:grpSpPr>
            <p:sp>
              <p:nvSpPr>
                <p:cNvPr id="29" name="Right Arrow 28"/>
                <p:cNvSpPr/>
                <p:nvPr/>
              </p:nvSpPr>
              <p:spPr>
                <a:xfrm rot="17478970">
                  <a:off x="2060445" y="3554887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7535" t="733" r="-11006" b="991"/>
                <a:stretch/>
              </p:blipFill>
              <p:spPr>
                <a:xfrm>
                  <a:off x="2220011" y="3267208"/>
                  <a:ext cx="959201" cy="894329"/>
                </a:xfrm>
                <a:prstGeom prst="flowChartConnector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5647483" y="2691438"/>
                <a:ext cx="959898" cy="1278330"/>
                <a:chOff x="5513259" y="3031784"/>
                <a:chExt cx="959898" cy="1278330"/>
              </a:xfrm>
            </p:grpSpPr>
            <p:sp>
              <p:nvSpPr>
                <p:cNvPr id="32" name="Right Arrow 31"/>
                <p:cNvSpPr/>
                <p:nvPr/>
              </p:nvSpPr>
              <p:spPr>
                <a:xfrm rot="16200000">
                  <a:off x="5354043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3" name="Picture 2" descr="Kazi Rajibul  Islam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1" t="9450" r="11319" b="25380"/>
                <a:stretch/>
              </p:blipFill>
              <p:spPr bwMode="auto">
                <a:xfrm>
                  <a:off x="5513259" y="3302680"/>
                  <a:ext cx="959898" cy="850758"/>
                </a:xfrm>
                <a:prstGeom prst="flowChartConnector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050" name="Picture 2" descr="Roland HablÃ¼tzel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46"/>
            <a:stretch/>
          </p:blipFill>
          <p:spPr bwMode="auto">
            <a:xfrm>
              <a:off x="8013288" y="2959544"/>
              <a:ext cx="801766" cy="906860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7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toryboard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4980.8352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3363" y="0"/>
            <a:ext cx="7560896" cy="6048716"/>
          </a:xfrm>
          <a:prstGeom prst="rect">
            <a:avLst/>
          </a:prstGeom>
        </p:spPr>
      </p:pic>
      <p:pic>
        <p:nvPicPr>
          <p:cNvPr id="13" name="Picture 12" descr="sixteen_ion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" r="5744" b="4231"/>
          <a:stretch/>
        </p:blipFill>
        <p:spPr>
          <a:xfrm>
            <a:off x="3816217" y="5584434"/>
            <a:ext cx="5180610" cy="2412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62315" y="5504836"/>
            <a:ext cx="304800" cy="378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9" name="Group 18"/>
          <p:cNvGrpSpPr/>
          <p:nvPr/>
        </p:nvGrpSpPr>
        <p:grpSpPr>
          <a:xfrm>
            <a:off x="756701" y="5475263"/>
            <a:ext cx="2848304" cy="1184546"/>
            <a:chOff x="3920562" y="4787155"/>
            <a:chExt cx="4052002" cy="1648431"/>
          </a:xfrm>
        </p:grpSpPr>
        <p:grpSp>
          <p:nvGrpSpPr>
            <p:cNvPr id="26" name="Group 25"/>
            <p:cNvGrpSpPr/>
            <p:nvPr/>
          </p:nvGrpSpPr>
          <p:grpSpPr>
            <a:xfrm>
              <a:off x="3920562" y="4787155"/>
              <a:ext cx="4047020" cy="1648431"/>
              <a:chOff x="102372" y="5019657"/>
              <a:chExt cx="4047020" cy="1648431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02372" y="5019657"/>
                <a:ext cx="4047020" cy="1648431"/>
                <a:chOff x="102372" y="5019657"/>
                <a:chExt cx="4047020" cy="1648431"/>
              </a:xfrm>
            </p:grpSpPr>
            <p:grpSp>
              <p:nvGrpSpPr>
                <p:cNvPr id="37" name="Group 122"/>
                <p:cNvGrpSpPr/>
                <p:nvPr/>
              </p:nvGrpSpPr>
              <p:grpSpPr>
                <a:xfrm>
                  <a:off x="102372" y="5019657"/>
                  <a:ext cx="4047020" cy="963698"/>
                  <a:chOff x="209836" y="823406"/>
                  <a:chExt cx="4047020" cy="963698"/>
                </a:xfrm>
              </p:grpSpPr>
              <p:sp>
                <p:nvSpPr>
                  <p:cNvPr id="38" name="Line 4"/>
                  <p:cNvSpPr>
                    <a:spLocks noChangeShapeType="1"/>
                  </p:cNvSpPr>
                  <p:nvPr/>
                </p:nvSpPr>
                <p:spPr bwMode="auto">
                  <a:xfrm>
                    <a:off x="1346200" y="1066800"/>
                    <a:ext cx="838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39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1346200" y="1676400"/>
                    <a:ext cx="838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marL="0" marR="0" lvl="0" indent="0" algn="l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 charset="0"/>
                      <a:ea typeface="ＭＳ Ｐゴシック" charset="0"/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0" name="Text Box 8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09836" y="1078956"/>
                        <a:ext cx="838200" cy="62550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marL="0" marR="0" lvl="0" indent="0" algn="l" defTabSz="457200" rtl="0" eaLnBrk="1" fontAlgn="base" latinLnBrk="0" hangingPunct="1">
                          <a:lnSpc>
                            <a:spcPct val="100000"/>
                          </a:lnSpc>
                          <a:spcBef>
                            <a:spcPct val="5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US" b="0" i="1" u="none" strike="noStrike" kern="1200" cap="none" spc="0" normalizeH="0" baseline="3000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kumimoji="0" lang="en-CA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b="0" i="1" u="none" strike="noStrike" kern="1200" cap="none" spc="0" normalizeH="0" baseline="0" noProof="0" dirty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</a:rPr>
                                    <m:t>𝑆</m:t>
                                  </m:r>
                                </m:e>
                                <m:sub>
                                  <m:f>
                                    <m:fPr>
                                      <m:type m:val="skw"/>
                                      <m:ctrlPr>
                                        <a:rPr kumimoji="0" lang="en-US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CA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kumimoji="0" lang="en-CA" b="0" i="1" u="none" strike="noStrike" kern="1200" cap="none" spc="0" normalizeH="0" baseline="0" noProof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ＭＳ Ｐゴシック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b>
                              </m:sSub>
                              <m:r>
                                <a:rPr kumimoji="0" lang="en-US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</a:rPr>
                                <m:t> </m:t>
                              </m:r>
                            </m:oMath>
                          </m:oMathPara>
                        </a14:m>
                        <a:endParaRPr kumimoji="0" lang="en-US" b="0" i="0" u="none" strike="noStrike" kern="1200" cap="none" spc="0" normalizeH="0" baseline="-25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charset="0"/>
                          <a:ea typeface="ＭＳ Ｐゴシック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0" name="Text Box 8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09836" y="1078956"/>
                        <a:ext cx="838200" cy="625505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1031" t="-66216" r="-89691" b="-137838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2" name="Rectangle 6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119723" y="823406"/>
                        <a:ext cx="2137133" cy="42830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wrap="none">
                        <a:spAutoFit/>
                      </a:bodyPr>
                      <a:lstStyle/>
                      <a:p>
                        <a:pPr marL="0" marR="0" lvl="0" indent="0" algn="l" defTabSz="457200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|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𝐹</m:t>
                              </m:r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=1,</m:t>
                              </m:r>
                              <m:sSub>
                                <m:sSubPr>
                                  <m:ctrlP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kumimoji="0" lang="en-CA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Ｐゴシック" charset="0"/>
                                      <a:sym typeface="Symbol" pitchFamily="18" charset="2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kumimoji="0" lang="en-CA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ＭＳ Ｐゴシック" charset="0"/>
                                  <a:sym typeface="Symbol" pitchFamily="18" charset="2"/>
                                </a:rPr>
                                <m:t>=0⟩ </m:t>
                              </m:r>
                            </m:oMath>
                          </m:oMathPara>
                        </a14:m>
                        <a:endPara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Verdana" pitchFamily="34" charset="0"/>
                          <a:ea typeface="ＭＳ Ｐゴシック" charset="0"/>
                          <a:sym typeface="Symbol" pitchFamily="18" charset="2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2" name="Rectangle 6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2119723" y="823406"/>
                        <a:ext cx="2137133" cy="428307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b="-12000"/>
                        </a:stretch>
                      </a:blipFill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43" name="Oval 42"/>
                  <p:cNvSpPr/>
                  <p:nvPr/>
                </p:nvSpPr>
                <p:spPr>
                  <a:xfrm>
                    <a:off x="1659148" y="948904"/>
                    <a:ext cx="228600" cy="2286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CCC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Oval 43"/>
                  <p:cNvSpPr/>
                  <p:nvPr/>
                </p:nvSpPr>
                <p:spPr>
                  <a:xfrm>
                    <a:off x="1659148" y="1558504"/>
                    <a:ext cx="228600" cy="228600"/>
                  </a:xfrm>
                  <a:prstGeom prst="ellipse">
                    <a:avLst/>
                  </a:prstGeom>
                  <a:solidFill>
                    <a:schemeClr val="bg1">
                      <a:lumMod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CCCCFF"/>
                      </a:solidFill>
                      <a:effectLst/>
                      <a:uLnTx/>
                      <a:uFillTx/>
                      <a:latin typeface="Times New Roman"/>
                      <a:ea typeface="+mn-ea"/>
                      <a:cs typeface="+mn-cs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TextBox 30"/>
                    <p:cNvSpPr txBox="1"/>
                    <p:nvPr/>
                  </p:nvSpPr>
                  <p:spPr bwMode="auto">
                    <a:xfrm>
                      <a:off x="1031722" y="6209532"/>
                      <a:ext cx="1652769" cy="45855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rtlCol="0">
                      <a:spAutoFit/>
                    </a:bodyPr>
                    <a:lstStyle/>
                    <a:p>
                      <a:pPr lvl="0"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14:m>
                        <m:oMath xmlns:m="http://schemas.openxmlformats.org/officeDocument/2006/math">
                          <m:sPre>
                            <m:sPrePr>
                              <m:ctrlPr>
                                <a:rPr lang="en-CA" sz="1400" i="1">
                                  <a:latin typeface="Cambria Math" panose="02040503050406030204" pitchFamily="18" charset="0"/>
                                </a:rPr>
                              </m:ctrlPr>
                            </m:sPrePr>
                            <m:sub/>
                            <m:sup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171</m:t>
                              </m:r>
                            </m:sup>
                            <m:e>
                              <m:r>
                                <a:rPr lang="en-CA" sz="1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sSup>
                                <m:sSupPr>
                                  <m:ctrlP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CA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sPre>
                        </m:oMath>
                      </a14:m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Helvetica"/>
                          <a:ea typeface="ＭＳ Ｐゴシック" charset="0"/>
                          <a:cs typeface="Helvetica"/>
                        </a:rPr>
                        <a:t>Qubit</a:t>
                      </a:r>
                    </a:p>
                  </p:txBody>
                </p:sp>
              </mc:Choice>
              <mc:Fallback xmlns="">
                <p:sp>
                  <p:nvSpPr>
                    <p:cNvPr id="31" name="TextBox 3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031722" y="6209532"/>
                      <a:ext cx="1652769" cy="45855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852" r="-524" b="-14815"/>
                      </a:stretch>
                    </a:blipFill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" name="Straight Arrow Connector 27"/>
              <p:cNvCxnSpPr/>
              <p:nvPr/>
            </p:nvCxnSpPr>
            <p:spPr bwMode="auto">
              <a:xfrm flipV="1">
                <a:off x="1115066" y="5064385"/>
                <a:ext cx="0" cy="36974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1112123" y="5754755"/>
                <a:ext cx="0" cy="36974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25000"/>
                  </a:schemeClr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61"/>
                <p:cNvSpPr>
                  <a:spLocks noChangeArrowheads="1"/>
                </p:cNvSpPr>
                <p:nvPr/>
              </p:nvSpPr>
              <p:spPr bwMode="auto">
                <a:xfrm>
                  <a:off x="5835431" y="5415101"/>
                  <a:ext cx="2137133" cy="4283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|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𝐹</m:t>
                        </m:r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=0,</m:t>
                        </m:r>
                        <m:sSub>
                          <m:sSubPr>
                            <m:ctrlP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</m:ctrlPr>
                          </m:sSubPr>
                          <m:e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  <m:t>𝑚</m:t>
                            </m:r>
                          </m:e>
                          <m:sub>
                            <m:r>
                              <a:rPr kumimoji="0" lang="en-CA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ＭＳ Ｐゴシック" charset="0"/>
                                <a:sym typeface="Symbol" pitchFamily="18" charset="2"/>
                              </a:rPr>
                              <m:t>𝐹</m:t>
                            </m:r>
                          </m:sub>
                        </m:sSub>
                        <m:r>
                          <a:rPr kumimoji="0" lang="en-CA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ＭＳ Ｐゴシック" charset="0"/>
                            <a:sym typeface="Symbol" pitchFamily="18" charset="2"/>
                          </a:rPr>
                          <m:t>=0⟩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itchFamily="34" charset="0"/>
                    <a:ea typeface="ＭＳ Ｐゴシック" charset="0"/>
                    <a:sym typeface="Symbol" pitchFamily="18" charset="2"/>
                  </a:endParaRPr>
                </a:p>
              </p:txBody>
            </p:sp>
          </mc:Choice>
          <mc:Fallback xmlns="">
            <p:sp>
              <p:nvSpPr>
                <p:cNvPr id="50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35431" y="5415101"/>
                  <a:ext cx="2137133" cy="428307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Brace 13"/>
          <p:cNvSpPr/>
          <p:nvPr/>
        </p:nvSpPr>
        <p:spPr>
          <a:xfrm rot="5400000">
            <a:off x="8209229" y="5721973"/>
            <a:ext cx="235229" cy="2879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54451" y="5989460"/>
                <a:ext cx="55553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~2</m:t>
                      </m:r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CA" sz="10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451" y="5989460"/>
                <a:ext cx="555537" cy="246221"/>
              </a:xfrm>
              <a:prstGeom prst="rect">
                <a:avLst/>
              </a:prstGeom>
              <a:blipFill>
                <a:blip r:embed="rId10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8874302" y="5838992"/>
            <a:ext cx="13045" cy="45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91483" y="6284957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 smtClean="0">
                <a:latin typeface="Arial" pitchFamily="34" charset="0"/>
                <a:cs typeface="Arial" pitchFamily="34" charset="0"/>
              </a:rPr>
              <a:t>CCD image of ions </a:t>
            </a:r>
          </a:p>
          <a:p>
            <a:pPr algn="ctr"/>
            <a:r>
              <a:rPr lang="en-US" sz="800" dirty="0" smtClean="0">
                <a:latin typeface="Arial" pitchFamily="34" charset="0"/>
                <a:cs typeface="Arial" pitchFamily="34" charset="0"/>
              </a:rPr>
              <a:t>University of Maryland/JQI</a:t>
            </a:r>
            <a:endParaRPr lang="en-US" sz="8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800" dirty="0">
                <a:latin typeface="Arial" pitchFamily="34" charset="0"/>
                <a:cs typeface="Arial" pitchFamily="34" charset="0"/>
              </a:rPr>
              <a:t> ion </a:t>
            </a:r>
            <a:r>
              <a:rPr lang="en-US" sz="800" dirty="0" smtClean="0">
                <a:latin typeface="Arial" pitchFamily="34" charset="0"/>
                <a:cs typeface="Arial" pitchFamily="34" charset="0"/>
              </a:rPr>
              <a:t>group</a:t>
            </a:r>
            <a:endParaRPr lang="en-US" sz="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flipH="1">
                <a:off x="3780576" y="181446"/>
                <a:ext cx="5526471" cy="566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Pre>
                      <m:sPrePr>
                        <m:ctrlPr>
                          <a:rPr lang="en-CA" sz="2800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171</m:t>
                        </m:r>
                      </m:sup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𝑌</m:t>
                        </m:r>
                        <m:sSup>
                          <m:sSupPr>
                            <m:ctrlPr>
                              <a:rPr lang="en-CA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CA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sPre>
                  </m:oMath>
                </a14:m>
                <a:r>
                  <a:rPr lang="en-CA" sz="2800" dirty="0" smtClean="0"/>
                  <a:t> Ion Quantum Simulator</a:t>
                </a:r>
                <a:endParaRPr lang="en-CA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780576" y="181446"/>
                <a:ext cx="5526471" cy="566886"/>
              </a:xfrm>
              <a:prstGeom prst="rect">
                <a:avLst/>
              </a:prstGeom>
              <a:blipFill>
                <a:blip r:embed="rId11"/>
                <a:stretch>
                  <a:fillRect t="-4301" b="-2903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3816219" y="2590800"/>
            <a:ext cx="2283207" cy="30680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099426" y="2590800"/>
            <a:ext cx="2897401" cy="30567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40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666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fill="hold" display="0">
                      <p:stCondLst>
                        <p:cond delay="indefinite"/>
                      </p:stCondLst>
                    </p:cTn>
                    <p:tgtEl>
                      <p:spTgt spid="32"/>
                    </p:tgtEl>
                  </p:cMediaNode>
                </p:video>
                <p:seq concurrent="1" nextAc="seek">
                  <p:cTn id="36" restart="whenNotActive" fill="hold" evtFilter="cancelBubble" nodeType="interactiveSeq">
                    <p:stCondLst>
                      <p:cond evt="onMediaBookmark" delay="0">
                        <p:tgtEl>
                          <p14:bmkTgt spid="32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" fill="hold">
                          <p:stCondLst>
                            <p:cond delay="0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40" dur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32" bmkName="Bookmark 1"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14" grpId="0" animBg="1"/>
          <p:bldP spid="16" grpId="0"/>
          <p:bldP spid="2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6666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35" fill="hold" display="0">
                      <p:stCondLst>
                        <p:cond delay="indefinite"/>
                      </p:stCondLst>
                    </p:cTn>
                    <p:tgtEl>
                      <p:spTgt spid="32"/>
                    </p:tgtEl>
                  </p:cMediaNode>
                </p:video>
              </p:childTnLst>
            </p:cTn>
          </p:par>
        </p:tnLst>
        <p:bldLst>
          <p:bldP spid="24" grpId="0" animBg="1"/>
          <p:bldP spid="14" grpId="0" animBg="1"/>
          <p:bldP spid="16" grpId="0"/>
          <p:bldP spid="25" grpId="0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Extra slides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24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 smtClean="0"/>
              <a:t>Analog Quantum Simulation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466" y="1222225"/>
            <a:ext cx="4555956" cy="1025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196" y="2663923"/>
            <a:ext cx="4739886" cy="1612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895" y="3610228"/>
            <a:ext cx="4385339" cy="22775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196" y="4825462"/>
            <a:ext cx="4310134" cy="13705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4619" y="2890434"/>
            <a:ext cx="2946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Multi frequency extension </a:t>
            </a:r>
            <a:r>
              <a:rPr lang="en-CA" dirty="0"/>
              <a:t>of </a:t>
            </a:r>
            <a:endParaRPr lang="en-CA" dirty="0" smtClean="0"/>
          </a:p>
          <a:p>
            <a:r>
              <a:rPr lang="en-CA" dirty="0" smtClean="0"/>
              <a:t>Mølmer-Sørensen </a:t>
            </a:r>
            <a:r>
              <a:rPr lang="en-CA" dirty="0"/>
              <a:t>scheme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099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27" y="2509310"/>
            <a:ext cx="7324725" cy="3038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3368" y="5903803"/>
            <a:ext cx="10138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FF0000"/>
                </a:solidFill>
              </a:rPr>
              <a:t>Requires individual ion </a:t>
            </a:r>
            <a:r>
              <a:rPr lang="en-CA" sz="2400" dirty="0" smtClean="0">
                <a:solidFill>
                  <a:srgbClr val="FF0000"/>
                </a:solidFill>
              </a:rPr>
              <a:t>addressability with various </a:t>
            </a:r>
            <a:r>
              <a:rPr lang="en-CA" sz="2400" dirty="0">
                <a:solidFill>
                  <a:srgbClr val="FF0000"/>
                </a:solidFill>
              </a:rPr>
              <a:t>Mølmer-Sørensen beams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12623" y="1008928"/>
                <a:ext cx="7206268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2400" dirty="0" smtClean="0"/>
                  <a:t>Optimize the values of                       to create arbitrary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CA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23" y="1008928"/>
                <a:ext cx="7206268" cy="491417"/>
              </a:xfrm>
              <a:prstGeom prst="rect">
                <a:avLst/>
              </a:prstGeom>
              <a:blipFill>
                <a:blip r:embed="rId3"/>
                <a:stretch>
                  <a:fillRect l="-1269" t="-8750" b="-2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4372" y="1130206"/>
            <a:ext cx="1160416" cy="3182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21127" y="1932258"/>
            <a:ext cx="67306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One such optimized solution to simulate 2D </a:t>
            </a:r>
            <a:r>
              <a:rPr lang="en-CA" sz="2400" dirty="0" smtClean="0"/>
              <a:t>lattices*</a:t>
            </a:r>
            <a:endParaRPr lang="en-CA" sz="2400" dirty="0"/>
          </a:p>
        </p:txBody>
      </p:sp>
      <p:sp>
        <p:nvSpPr>
          <p:cNvPr id="7" name="Rectangle 6"/>
          <p:cNvSpPr/>
          <p:nvPr/>
        </p:nvSpPr>
        <p:spPr>
          <a:xfrm>
            <a:off x="7856203" y="6428049"/>
            <a:ext cx="434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*Korenblit</a:t>
            </a:r>
            <a:r>
              <a:rPr lang="en-CA" dirty="0"/>
              <a:t>, S., et al. NJP 14.9 (2012): 095024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16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parameters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777" y="2293258"/>
            <a:ext cx="11066446" cy="34160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03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ormalmodes_9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626.4118"/>
                    <p14:bmk name="Bookmark 2" time="3186.794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90713"/>
            <a:ext cx="12192000" cy="487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Normal modes of a chain of ions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3946" y="1490663"/>
            <a:ext cx="4219575" cy="40005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032580" y="3937531"/>
            <a:ext cx="642440" cy="391582"/>
            <a:chOff x="11180772" y="3827728"/>
            <a:chExt cx="642440" cy="391582"/>
          </a:xfrm>
        </p:grpSpPr>
        <p:sp>
          <p:nvSpPr>
            <p:cNvPr id="3" name="Right Brace 2"/>
            <p:cNvSpPr/>
            <p:nvPr/>
          </p:nvSpPr>
          <p:spPr>
            <a:xfrm>
              <a:off x="11180772" y="3852863"/>
              <a:ext cx="155448" cy="328612"/>
            </a:xfrm>
            <a:prstGeom prst="rightBrac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1336220" y="3827728"/>
                  <a:ext cx="486992" cy="3915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6220" y="3827728"/>
                  <a:ext cx="486992" cy="391582"/>
                </a:xfrm>
                <a:prstGeom prst="rect">
                  <a:avLst/>
                </a:prstGeom>
                <a:blipFill>
                  <a:blip r:embed="rId6"/>
                  <a:stretch>
                    <a:fillRect b="-4688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982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  <p:seq concurrent="1" nextAc="seek">
                  <p:cTn id="20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" fill="hold">
                          <p:stCondLst>
                            <p:cond delay="0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4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1"/>
                      </p:tgtEl>
                    </p:cond>
                  </p:nextCondLst>
                </p:seq>
                <p:seq concurrent="1" nextAc="seek">
                  <p:cTn id="25" restart="whenNotActive" fill="hold" evtFilter="cancelBubble" nodeType="interactiveSeq">
                    <p:stCondLst>
                      <p:cond evt="onMediaBookmark" delay="0">
                        <p:tgtEl>
                          <p14:bmkTgt spid="8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" fill="hold">
                          <p:stCondLst>
                            <p:cond delay="0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29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8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4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0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4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19" fill="hold" display="0">
                      <p:stCondLst>
                        <p:cond delay="indefinite"/>
                      </p:stCondLst>
                    </p:cTn>
                    <p:tgtEl>
                      <p:spTgt spid="8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CA" dirty="0"/>
              <a:t>Phonon mediated spin-spin interactions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5441917" y="4774191"/>
            <a:ext cx="2354175" cy="1695206"/>
            <a:chOff x="4292599" y="4245794"/>
            <a:chExt cx="2354175" cy="1695206"/>
          </a:xfrm>
        </p:grpSpPr>
        <p:sp>
          <p:nvSpPr>
            <p:cNvPr id="3" name="Freeform 2"/>
            <p:cNvSpPr/>
            <p:nvPr/>
          </p:nvSpPr>
          <p:spPr>
            <a:xfrm>
              <a:off x="5214043" y="4310974"/>
              <a:ext cx="1432731" cy="969207"/>
            </a:xfrm>
            <a:custGeom>
              <a:avLst/>
              <a:gdLst>
                <a:gd name="connsiteX0" fmla="*/ 0 w 1552575"/>
                <a:gd name="connsiteY0" fmla="*/ 9525 h 1676402"/>
                <a:gd name="connsiteX1" fmla="*/ 781050 w 1552575"/>
                <a:gd name="connsiteY1" fmla="*/ 1676400 h 1676402"/>
                <a:gd name="connsiteX2" fmla="*/ 1552575 w 1552575"/>
                <a:gd name="connsiteY2" fmla="*/ 0 h 167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676402">
                  <a:moveTo>
                    <a:pt x="0" y="9525"/>
                  </a:moveTo>
                  <a:cubicBezTo>
                    <a:pt x="261144" y="843756"/>
                    <a:pt x="522288" y="1677987"/>
                    <a:pt x="781050" y="1676400"/>
                  </a:cubicBezTo>
                  <a:cubicBezTo>
                    <a:pt x="1039812" y="1674813"/>
                    <a:pt x="1296193" y="837406"/>
                    <a:pt x="1552575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596104" y="4999620"/>
              <a:ext cx="6854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166" y="4719060"/>
              <a:ext cx="10169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7084" y="4449836"/>
              <a:ext cx="13035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433164" y="5419043"/>
                  <a:ext cx="1039434" cy="5219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|↓ ⟩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3164" y="5419043"/>
                  <a:ext cx="1039434" cy="5219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blipFill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8542817" y="3362196"/>
            <a:ext cx="2339290" cy="1758387"/>
            <a:chOff x="9520987" y="3932316"/>
            <a:chExt cx="2339290" cy="17583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9520987" y="3932316"/>
              <a:ext cx="2339290" cy="1758387"/>
              <a:chOff x="8371669" y="3403919"/>
              <a:chExt cx="2339290" cy="1758387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90791" y="4640349"/>
                    <a:ext cx="1039434" cy="52195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 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791" y="4640349"/>
                    <a:ext cx="1039434" cy="52195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1" name="Straight Arrow Connector 50"/>
          <p:cNvCxnSpPr/>
          <p:nvPr/>
        </p:nvCxnSpPr>
        <p:spPr>
          <a:xfrm flipV="1">
            <a:off x="7079726" y="2160369"/>
            <a:ext cx="1231174" cy="308708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8338282" y="2160370"/>
            <a:ext cx="920018" cy="146904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802421" y="2117776"/>
            <a:ext cx="1016958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802421" y="1909299"/>
            <a:ext cx="1016958" cy="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010" y="3195716"/>
            <a:ext cx="1648580" cy="736600"/>
          </a:xfrm>
          <a:prstGeom prst="rect">
            <a:avLst/>
          </a:prstGeom>
        </p:spPr>
      </p:pic>
      <p:sp>
        <p:nvSpPr>
          <p:cNvPr id="61" name="Down Arrow 60"/>
          <p:cNvSpPr/>
          <p:nvPr/>
        </p:nvSpPr>
        <p:spPr>
          <a:xfrm>
            <a:off x="2084010" y="1829328"/>
            <a:ext cx="1840494" cy="11814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Down Arrow 62"/>
          <p:cNvSpPr/>
          <p:nvPr/>
        </p:nvSpPr>
        <p:spPr>
          <a:xfrm rot="10800000">
            <a:off x="2061205" y="4187132"/>
            <a:ext cx="1840494" cy="11814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2674904" y="4591236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4591236"/>
                <a:ext cx="6681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7068179" y="3264524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179" y="3264524"/>
                <a:ext cx="658706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9186889" y="2966170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6889" y="2966170"/>
                <a:ext cx="668195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084010" y="5528017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Global laser beams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982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4" grpId="0"/>
      <p:bldP spid="65" grpId="0"/>
      <p:bldP spid="66" grpId="0"/>
      <p:bldP spid="67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CA" dirty="0"/>
              <a:t>Phonon mediated spin-spin interactions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5441917" y="4774191"/>
            <a:ext cx="2354175" cy="1741946"/>
            <a:chOff x="4292599" y="4245794"/>
            <a:chExt cx="2354175" cy="1741946"/>
          </a:xfrm>
        </p:grpSpPr>
        <p:sp>
          <p:nvSpPr>
            <p:cNvPr id="3" name="Freeform 2"/>
            <p:cNvSpPr/>
            <p:nvPr/>
          </p:nvSpPr>
          <p:spPr>
            <a:xfrm>
              <a:off x="5214043" y="4310974"/>
              <a:ext cx="1432731" cy="969207"/>
            </a:xfrm>
            <a:custGeom>
              <a:avLst/>
              <a:gdLst>
                <a:gd name="connsiteX0" fmla="*/ 0 w 1552575"/>
                <a:gd name="connsiteY0" fmla="*/ 9525 h 1676402"/>
                <a:gd name="connsiteX1" fmla="*/ 781050 w 1552575"/>
                <a:gd name="connsiteY1" fmla="*/ 1676400 h 1676402"/>
                <a:gd name="connsiteX2" fmla="*/ 1552575 w 1552575"/>
                <a:gd name="connsiteY2" fmla="*/ 0 h 167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676402">
                  <a:moveTo>
                    <a:pt x="0" y="9525"/>
                  </a:moveTo>
                  <a:cubicBezTo>
                    <a:pt x="261144" y="843756"/>
                    <a:pt x="522288" y="1677987"/>
                    <a:pt x="781050" y="1676400"/>
                  </a:cubicBezTo>
                  <a:cubicBezTo>
                    <a:pt x="1039812" y="1674813"/>
                    <a:pt x="1296193" y="837406"/>
                    <a:pt x="1552575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596104" y="4999620"/>
              <a:ext cx="6854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166" y="4719060"/>
              <a:ext cx="10169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7084" y="4449836"/>
              <a:ext cx="13035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|↓↓ ⟩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blipFill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8542817" y="3362196"/>
            <a:ext cx="2339290" cy="1821205"/>
            <a:chOff x="9520987" y="3932316"/>
            <a:chExt cx="2339290" cy="1821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9520987" y="3932316"/>
              <a:ext cx="2339290" cy="1821205"/>
              <a:chOff x="8371669" y="3403919"/>
              <a:chExt cx="2339290" cy="1821205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|↑↓ 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010" y="3195716"/>
            <a:ext cx="1648580" cy="736600"/>
          </a:xfrm>
          <a:prstGeom prst="rect">
            <a:avLst/>
          </a:prstGeom>
        </p:spPr>
      </p:pic>
      <p:sp>
        <p:nvSpPr>
          <p:cNvPr id="61" name="Down Arrow 60"/>
          <p:cNvSpPr/>
          <p:nvPr/>
        </p:nvSpPr>
        <p:spPr>
          <a:xfrm>
            <a:off x="2084010" y="1829328"/>
            <a:ext cx="1840494" cy="11814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Down Arrow 62"/>
          <p:cNvSpPr/>
          <p:nvPr/>
        </p:nvSpPr>
        <p:spPr>
          <a:xfrm rot="10800000">
            <a:off x="2061205" y="4187132"/>
            <a:ext cx="1840494" cy="11814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 flipH="1">
            <a:off x="7068180" y="3629419"/>
            <a:ext cx="2212268" cy="161803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674904" y="4591236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4591236"/>
                <a:ext cx="6681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4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CA" dirty="0"/>
              <a:t>Phonon mediated spin-spin interactions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 dirty="0"/>
          </a:p>
        </p:txBody>
      </p:sp>
      <p:grpSp>
        <p:nvGrpSpPr>
          <p:cNvPr id="58" name="Group 57"/>
          <p:cNvGrpSpPr/>
          <p:nvPr/>
        </p:nvGrpSpPr>
        <p:grpSpPr>
          <a:xfrm>
            <a:off x="5441917" y="4774191"/>
            <a:ext cx="2354175" cy="1741946"/>
            <a:chOff x="4292599" y="4245794"/>
            <a:chExt cx="2354175" cy="1741946"/>
          </a:xfrm>
        </p:grpSpPr>
        <p:sp>
          <p:nvSpPr>
            <p:cNvPr id="3" name="Freeform 2"/>
            <p:cNvSpPr/>
            <p:nvPr/>
          </p:nvSpPr>
          <p:spPr>
            <a:xfrm>
              <a:off x="5214043" y="4310974"/>
              <a:ext cx="1432731" cy="969207"/>
            </a:xfrm>
            <a:custGeom>
              <a:avLst/>
              <a:gdLst>
                <a:gd name="connsiteX0" fmla="*/ 0 w 1552575"/>
                <a:gd name="connsiteY0" fmla="*/ 9525 h 1676402"/>
                <a:gd name="connsiteX1" fmla="*/ 781050 w 1552575"/>
                <a:gd name="connsiteY1" fmla="*/ 1676400 h 1676402"/>
                <a:gd name="connsiteX2" fmla="*/ 1552575 w 1552575"/>
                <a:gd name="connsiteY2" fmla="*/ 0 h 1676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75" h="1676402">
                  <a:moveTo>
                    <a:pt x="0" y="9525"/>
                  </a:moveTo>
                  <a:cubicBezTo>
                    <a:pt x="261144" y="843756"/>
                    <a:pt x="522288" y="1677987"/>
                    <a:pt x="781050" y="1676400"/>
                  </a:cubicBezTo>
                  <a:cubicBezTo>
                    <a:pt x="1039812" y="1674813"/>
                    <a:pt x="1296193" y="837406"/>
                    <a:pt x="1552575" y="0"/>
                  </a:cubicBezTo>
                </a:path>
              </a:pathLst>
            </a:cu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5596104" y="4999620"/>
              <a:ext cx="68546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433166" y="4719060"/>
              <a:ext cx="1016958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7084" y="4449836"/>
              <a:ext cx="130350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smtClean="0">
                            <a:latin typeface="Cambria Math" panose="02040503050406030204" pitchFamily="18" charset="0"/>
                          </a:rPr>
                          <m:t>|↓↓ ⟩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3603" y="5402965"/>
                  <a:ext cx="1213610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028" y="4798411"/>
                  <a:ext cx="1039434" cy="412072"/>
                </a:xfrm>
                <a:prstGeom prst="rect">
                  <a:avLst/>
                </a:prstGeom>
                <a:blipFill>
                  <a:blip r:embed="rId3"/>
                  <a:stretch>
                    <a:fillRect b="-746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3" y="4501055"/>
                  <a:ext cx="272502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25000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2599" y="4245794"/>
                  <a:ext cx="1039434" cy="412072"/>
                </a:xfrm>
                <a:prstGeom prst="rect">
                  <a:avLst/>
                </a:prstGeom>
                <a:blipFill>
                  <a:blip r:embed="rId5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1" name="Group 70"/>
          <p:cNvGrpSpPr/>
          <p:nvPr/>
        </p:nvGrpSpPr>
        <p:grpSpPr>
          <a:xfrm>
            <a:off x="8542817" y="3362196"/>
            <a:ext cx="2339290" cy="1821205"/>
            <a:chOff x="9520987" y="3932316"/>
            <a:chExt cx="2339290" cy="18212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9" name="Group 58"/>
            <p:cNvGrpSpPr/>
            <p:nvPr/>
          </p:nvGrpSpPr>
          <p:grpSpPr>
            <a:xfrm>
              <a:off x="9520987" y="3932316"/>
              <a:ext cx="2339290" cy="1821205"/>
              <a:chOff x="8371669" y="3403919"/>
              <a:chExt cx="2339290" cy="1821205"/>
            </a:xfrm>
          </p:grpSpPr>
          <p:sp>
            <p:nvSpPr>
              <p:cNvPr id="32" name="Freeform 31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3" name="Straight Connector 32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|↑↓ 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6" name="TextBox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791" y="4640349"/>
                    <a:ext cx="1080734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7" name="Text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4010" y="3195716"/>
            <a:ext cx="1648580" cy="736600"/>
          </a:xfrm>
          <a:prstGeom prst="rect">
            <a:avLst/>
          </a:prstGeom>
        </p:spPr>
      </p:pic>
      <p:sp>
        <p:nvSpPr>
          <p:cNvPr id="61" name="Down Arrow 60"/>
          <p:cNvSpPr/>
          <p:nvPr/>
        </p:nvSpPr>
        <p:spPr>
          <a:xfrm>
            <a:off x="2084010" y="1829328"/>
            <a:ext cx="1840494" cy="1181484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Down Arrow 62"/>
          <p:cNvSpPr/>
          <p:nvPr/>
        </p:nvSpPr>
        <p:spPr>
          <a:xfrm rot="10800000">
            <a:off x="2061205" y="4187132"/>
            <a:ext cx="1840494" cy="11814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4904" y="2022781"/>
                <a:ext cx="658706" cy="58477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54" y="4704787"/>
                <a:ext cx="668195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 flipH="1">
            <a:off x="7068180" y="3490557"/>
            <a:ext cx="2115224" cy="175690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1" name="Down Arrow 80"/>
          <p:cNvSpPr/>
          <p:nvPr/>
        </p:nvSpPr>
        <p:spPr>
          <a:xfrm rot="10800000">
            <a:off x="2238503" y="4187132"/>
            <a:ext cx="1840494" cy="118148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CA" sz="3200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183" y="4704787"/>
                <a:ext cx="773994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3" name="Group 82"/>
          <p:cNvGrpSpPr/>
          <p:nvPr/>
        </p:nvGrpSpPr>
        <p:grpSpPr>
          <a:xfrm>
            <a:off x="6167007" y="1260531"/>
            <a:ext cx="2339290" cy="1707506"/>
            <a:chOff x="9520987" y="3322378"/>
            <a:chExt cx="2339290" cy="17075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CA" sz="320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5024" y="4262727"/>
                  <a:ext cx="1039434" cy="41207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5" name="Group 84"/>
            <p:cNvGrpSpPr/>
            <p:nvPr/>
          </p:nvGrpSpPr>
          <p:grpSpPr>
            <a:xfrm>
              <a:off x="9520987" y="3322378"/>
              <a:ext cx="2339290" cy="1707506"/>
              <a:chOff x="8371669" y="2793981"/>
              <a:chExt cx="2339290" cy="1707506"/>
            </a:xfrm>
          </p:grpSpPr>
          <p:sp>
            <p:nvSpPr>
              <p:cNvPr id="86" name="Freeform 85"/>
              <p:cNvSpPr/>
              <p:nvPr/>
            </p:nvSpPr>
            <p:spPr>
              <a:xfrm>
                <a:off x="8371669" y="3532280"/>
                <a:ext cx="1432731" cy="969207"/>
              </a:xfrm>
              <a:custGeom>
                <a:avLst/>
                <a:gdLst>
                  <a:gd name="connsiteX0" fmla="*/ 0 w 1552575"/>
                  <a:gd name="connsiteY0" fmla="*/ 9525 h 1676402"/>
                  <a:gd name="connsiteX1" fmla="*/ 781050 w 1552575"/>
                  <a:gd name="connsiteY1" fmla="*/ 1676400 h 1676402"/>
                  <a:gd name="connsiteX2" fmla="*/ 1552575 w 1552575"/>
                  <a:gd name="connsiteY2" fmla="*/ 0 h 1676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75" h="1676402">
                    <a:moveTo>
                      <a:pt x="0" y="9525"/>
                    </a:moveTo>
                    <a:cubicBezTo>
                      <a:pt x="261144" y="843756"/>
                      <a:pt x="522288" y="1677987"/>
                      <a:pt x="781050" y="1676400"/>
                    </a:cubicBezTo>
                    <a:cubicBezTo>
                      <a:pt x="1039812" y="1674813"/>
                      <a:pt x="1296193" y="837406"/>
                      <a:pt x="1552575" y="0"/>
                    </a:cubicBezTo>
                  </a:path>
                </a:pathLst>
              </a:cu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8753731" y="4220926"/>
                <a:ext cx="68546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8590793" y="3940367"/>
                <a:ext cx="1016958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8444710" y="3671142"/>
                <a:ext cx="1303504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8527017" y="2793981"/>
                    <a:ext cx="1080734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|↑</m:t>
                          </m:r>
                          <m:r>
                            <a:rPr lang="en-CA" sz="3200" i="1"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0" name="TextBox 8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27017" y="2793981"/>
                    <a:ext cx="1080734" cy="5847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1" name="TextBox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2112" y="3984746"/>
                    <a:ext cx="1039434" cy="41207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A" sz="3200" dirty="0"/>
                  </a:p>
                </p:txBody>
              </p:sp>
            </mc:Choice>
            <mc:Fallback xmlns="">
              <p:sp>
                <p:nvSpPr>
                  <p:cNvPr id="92" name="TextBox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1525" y="3403919"/>
                    <a:ext cx="1039434" cy="41207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7463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93" name="Straight Arrow Connector 92"/>
          <p:cNvCxnSpPr/>
          <p:nvPr/>
        </p:nvCxnSpPr>
        <p:spPr>
          <a:xfrm flipH="1" flipV="1">
            <a:off x="6788298" y="2404354"/>
            <a:ext cx="2414222" cy="1110835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2" idx="0"/>
          </p:cNvCxnSpPr>
          <p:nvPr/>
        </p:nvCxnSpPr>
        <p:spPr>
          <a:xfrm>
            <a:off x="8542817" y="3496064"/>
            <a:ext cx="1432731" cy="2025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flipH="1">
            <a:off x="8404140" y="3548861"/>
            <a:ext cx="94199" cy="383455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918929" y="3430064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29" y="3430064"/>
                <a:ext cx="47320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81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19677</TotalTime>
  <Words>1138</Words>
  <Application>Microsoft Office PowerPoint</Application>
  <PresentationFormat>Widescreen</PresentationFormat>
  <Paragraphs>331</Paragraphs>
  <Slides>53</Slides>
  <Notes>2</Notes>
  <HiddenSlides>0</HiddenSlides>
  <MMClips>4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Arial</vt:lpstr>
      <vt:lpstr>Calibri</vt:lpstr>
      <vt:lpstr>Calibri Light</vt:lpstr>
      <vt:lpstr>Cambria Math</vt:lpstr>
      <vt:lpstr>CMBX12</vt:lpstr>
      <vt:lpstr>Helvetica</vt:lpstr>
      <vt:lpstr>Symbol</vt:lpstr>
      <vt:lpstr>Times New Roman</vt:lpstr>
      <vt:lpstr>Verdana</vt:lpstr>
      <vt:lpstr>Office Theme</vt:lpstr>
      <vt:lpstr>LibreOffice</vt:lpstr>
      <vt:lpstr>Developing  theoretical and experimental tools for a hybrid quantum simulation using trapped ions</vt:lpstr>
      <vt:lpstr>Talk outline</vt:lpstr>
      <vt:lpstr>Trapped ions as Quantum Simulator </vt:lpstr>
      <vt:lpstr>Engineer programmable spin interaction graphs</vt:lpstr>
      <vt:lpstr>PowerPoint Presentation</vt:lpstr>
      <vt:lpstr>Normal modes of a chain of ions</vt:lpstr>
      <vt:lpstr>Phonon mediated spin-spin interactions</vt:lpstr>
      <vt:lpstr>Phonon mediated spin-spin interactions</vt:lpstr>
      <vt:lpstr>Phonon mediated spin-spin interactions</vt:lpstr>
      <vt:lpstr>Phonon mediated spin-spin interactions</vt:lpstr>
      <vt:lpstr>Phonon mediated spin-spin interactions</vt:lpstr>
      <vt:lpstr>PowerPoint Presentation</vt:lpstr>
      <vt:lpstr>Types of Quantum simulation</vt:lpstr>
      <vt:lpstr>Hybrid simulation – Analog + Digital</vt:lpstr>
      <vt:lpstr>Hybrid simulation – Analog + Digital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Construction of pulse sequence</vt:lpstr>
      <vt:lpstr>PowerPoint Presentation</vt:lpstr>
      <vt:lpstr>PowerPoint Presentation</vt:lpstr>
      <vt:lpstr>PowerPoint Presentation</vt:lpstr>
      <vt:lpstr>PowerPoint Presentation</vt:lpstr>
      <vt:lpstr>3x3 lattice with 9 ions</vt:lpstr>
      <vt:lpstr>4x4 lattice with 16 ions</vt:lpstr>
      <vt:lpstr>Scaling with the number of ions</vt:lpstr>
      <vt:lpstr>Extension to 3D lattice</vt:lpstr>
      <vt:lpstr>Summary and Outlook</vt:lpstr>
      <vt:lpstr>Part -2</vt:lpstr>
      <vt:lpstr>PowerPoint Presentation</vt:lpstr>
      <vt:lpstr>PowerPoint Presentation</vt:lpstr>
      <vt:lpstr>PowerPoint Presentation</vt:lpstr>
      <vt:lpstr>Frequency stabilization of lasers</vt:lpstr>
      <vt:lpstr>Wavemeter lock  - scheme</vt:lpstr>
      <vt:lpstr>Analog output board</vt:lpstr>
      <vt:lpstr>Measurements</vt:lpstr>
      <vt:lpstr>Measurements</vt:lpstr>
      <vt:lpstr>Cavity based frequency lock</vt:lpstr>
      <vt:lpstr>Stability condition for the cavity </vt:lpstr>
      <vt:lpstr>Cavity construction</vt:lpstr>
      <vt:lpstr>Cavity mode matching</vt:lpstr>
      <vt:lpstr>Cavity measurements</vt:lpstr>
      <vt:lpstr>Single transfer cavity to lock multiple lasers</vt:lpstr>
      <vt:lpstr>Summary and Outlook</vt:lpstr>
      <vt:lpstr>References</vt:lpstr>
      <vt:lpstr>PowerPoint Presentation</vt:lpstr>
      <vt:lpstr>Extra slides</vt:lpstr>
      <vt:lpstr>Analog Quantum Simulation</vt:lpstr>
      <vt:lpstr>PowerPoint Presentation</vt:lpstr>
      <vt:lpstr>Experimental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Sainath Motlakunta</dc:creator>
  <cp:lastModifiedBy>Sainath Motlakunta</cp:lastModifiedBy>
  <cp:revision>407</cp:revision>
  <dcterms:created xsi:type="dcterms:W3CDTF">2018-06-06T22:18:44Z</dcterms:created>
  <dcterms:modified xsi:type="dcterms:W3CDTF">2018-08-06T17:22:12Z</dcterms:modified>
</cp:coreProperties>
</file>